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xls" ContentType="application/vnd.ms-exce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37"/>
  </p:notesMasterIdLst>
  <p:handoutMasterIdLst>
    <p:handoutMasterId r:id="rId38"/>
  </p:handoutMasterIdLst>
  <p:sldIdLst>
    <p:sldId id="257" r:id="rId2"/>
    <p:sldId id="333" r:id="rId3"/>
    <p:sldId id="310" r:id="rId4"/>
    <p:sldId id="334" r:id="rId5"/>
    <p:sldId id="342" r:id="rId6"/>
    <p:sldId id="343" r:id="rId7"/>
    <p:sldId id="336" r:id="rId8"/>
    <p:sldId id="304" r:id="rId9"/>
    <p:sldId id="351" r:id="rId10"/>
    <p:sldId id="313" r:id="rId11"/>
    <p:sldId id="332" r:id="rId12"/>
    <p:sldId id="325" r:id="rId13"/>
    <p:sldId id="317" r:id="rId14"/>
    <p:sldId id="318" r:id="rId15"/>
    <p:sldId id="319" r:id="rId16"/>
    <p:sldId id="322" r:id="rId17"/>
    <p:sldId id="365" r:id="rId18"/>
    <p:sldId id="348" r:id="rId19"/>
    <p:sldId id="349" r:id="rId20"/>
    <p:sldId id="350"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47" r:id="rId34"/>
    <p:sldId id="345" r:id="rId35"/>
    <p:sldId id="366" r:id="rId36"/>
  </p:sldIdLst>
  <p:sldSz cx="9144000" cy="6858000" type="screen4x3"/>
  <p:notesSz cx="7010400" cy="9296400"/>
  <p:defaultTextStyle>
    <a:defPPr>
      <a:defRPr lang="en-US"/>
    </a:defPPr>
    <a:lvl1pPr algn="l" rtl="0" eaLnBrk="0" fontAlgn="base" hangingPunct="0">
      <a:spcBef>
        <a:spcPct val="50000"/>
      </a:spcBef>
      <a:spcAft>
        <a:spcPct val="0"/>
      </a:spcAft>
      <a:defRPr sz="1400" kern="1200">
        <a:solidFill>
          <a:srgbClr val="0039A6"/>
        </a:solidFill>
        <a:latin typeface="Impact" pitchFamily="34" charset="0"/>
        <a:ea typeface="ＭＳ Ｐゴシック" pitchFamily="48" charset="-128"/>
        <a:cs typeface="+mn-cs"/>
      </a:defRPr>
    </a:lvl1pPr>
    <a:lvl2pPr marL="457200" algn="l" rtl="0" eaLnBrk="0" fontAlgn="base" hangingPunct="0">
      <a:spcBef>
        <a:spcPct val="50000"/>
      </a:spcBef>
      <a:spcAft>
        <a:spcPct val="0"/>
      </a:spcAft>
      <a:defRPr sz="1400" kern="1200">
        <a:solidFill>
          <a:srgbClr val="0039A6"/>
        </a:solidFill>
        <a:latin typeface="Impact" pitchFamily="34" charset="0"/>
        <a:ea typeface="ＭＳ Ｐゴシック" pitchFamily="48" charset="-128"/>
        <a:cs typeface="+mn-cs"/>
      </a:defRPr>
    </a:lvl2pPr>
    <a:lvl3pPr marL="914400" algn="l" rtl="0" eaLnBrk="0" fontAlgn="base" hangingPunct="0">
      <a:spcBef>
        <a:spcPct val="50000"/>
      </a:spcBef>
      <a:spcAft>
        <a:spcPct val="0"/>
      </a:spcAft>
      <a:defRPr sz="1400" kern="1200">
        <a:solidFill>
          <a:srgbClr val="0039A6"/>
        </a:solidFill>
        <a:latin typeface="Impact" pitchFamily="34" charset="0"/>
        <a:ea typeface="ＭＳ Ｐゴシック" pitchFamily="48" charset="-128"/>
        <a:cs typeface="+mn-cs"/>
      </a:defRPr>
    </a:lvl3pPr>
    <a:lvl4pPr marL="1371600" algn="l" rtl="0" eaLnBrk="0" fontAlgn="base" hangingPunct="0">
      <a:spcBef>
        <a:spcPct val="50000"/>
      </a:spcBef>
      <a:spcAft>
        <a:spcPct val="0"/>
      </a:spcAft>
      <a:defRPr sz="1400" kern="1200">
        <a:solidFill>
          <a:srgbClr val="0039A6"/>
        </a:solidFill>
        <a:latin typeface="Impact" pitchFamily="34" charset="0"/>
        <a:ea typeface="ＭＳ Ｐゴシック" pitchFamily="48" charset="-128"/>
        <a:cs typeface="+mn-cs"/>
      </a:defRPr>
    </a:lvl4pPr>
    <a:lvl5pPr marL="1828800" algn="l" rtl="0" eaLnBrk="0" fontAlgn="base" hangingPunct="0">
      <a:spcBef>
        <a:spcPct val="50000"/>
      </a:spcBef>
      <a:spcAft>
        <a:spcPct val="0"/>
      </a:spcAft>
      <a:defRPr sz="1400" kern="1200">
        <a:solidFill>
          <a:srgbClr val="0039A6"/>
        </a:solidFill>
        <a:latin typeface="Impact" pitchFamily="34" charset="0"/>
        <a:ea typeface="ＭＳ Ｐゴシック" pitchFamily="48" charset="-128"/>
        <a:cs typeface="+mn-cs"/>
      </a:defRPr>
    </a:lvl5pPr>
    <a:lvl6pPr marL="2286000" algn="l" defTabSz="914400" rtl="0" eaLnBrk="1" latinLnBrk="0" hangingPunct="1">
      <a:defRPr sz="1400" kern="1200">
        <a:solidFill>
          <a:srgbClr val="0039A6"/>
        </a:solidFill>
        <a:latin typeface="Impact" pitchFamily="34" charset="0"/>
        <a:ea typeface="ＭＳ Ｐゴシック" pitchFamily="48" charset="-128"/>
        <a:cs typeface="+mn-cs"/>
      </a:defRPr>
    </a:lvl6pPr>
    <a:lvl7pPr marL="2743200" algn="l" defTabSz="914400" rtl="0" eaLnBrk="1" latinLnBrk="0" hangingPunct="1">
      <a:defRPr sz="1400" kern="1200">
        <a:solidFill>
          <a:srgbClr val="0039A6"/>
        </a:solidFill>
        <a:latin typeface="Impact" pitchFamily="34" charset="0"/>
        <a:ea typeface="ＭＳ Ｐゴシック" pitchFamily="48" charset="-128"/>
        <a:cs typeface="+mn-cs"/>
      </a:defRPr>
    </a:lvl7pPr>
    <a:lvl8pPr marL="3200400" algn="l" defTabSz="914400" rtl="0" eaLnBrk="1" latinLnBrk="0" hangingPunct="1">
      <a:defRPr sz="1400" kern="1200">
        <a:solidFill>
          <a:srgbClr val="0039A6"/>
        </a:solidFill>
        <a:latin typeface="Impact" pitchFamily="34" charset="0"/>
        <a:ea typeface="ＭＳ Ｐゴシック" pitchFamily="48" charset="-128"/>
        <a:cs typeface="+mn-cs"/>
      </a:defRPr>
    </a:lvl8pPr>
    <a:lvl9pPr marL="3657600" algn="l" defTabSz="914400" rtl="0" eaLnBrk="1" latinLnBrk="0" hangingPunct="1">
      <a:defRPr sz="1400" kern="1200">
        <a:solidFill>
          <a:srgbClr val="0039A6"/>
        </a:solidFill>
        <a:latin typeface="Impact" pitchFamily="34" charset="0"/>
        <a:ea typeface="ＭＳ Ｐゴシック" pitchFamily="48"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FF"/>
    <a:srgbClr val="124A91"/>
    <a:srgbClr val="CCFF99"/>
    <a:srgbClr val="005DAA"/>
    <a:srgbClr val="F3F4E0"/>
    <a:srgbClr val="F4F4F4"/>
    <a:srgbClr val="FCFCFC"/>
    <a:srgbClr val="FEFFA5"/>
    <a:srgbClr val="99121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352" autoAdjust="0"/>
    <p:restoredTop sz="79126" autoAdjust="0"/>
  </p:normalViewPr>
  <p:slideViewPr>
    <p:cSldViewPr snapToGrid="0" showGuides="1">
      <p:cViewPr>
        <p:scale>
          <a:sx n="100" d="100"/>
          <a:sy n="100" d="100"/>
        </p:scale>
        <p:origin x="-2010" y="-306"/>
      </p:cViewPr>
      <p:guideLst>
        <p:guide orient="horz" pos="3888"/>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0" d="100"/>
        <a:sy n="6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_rels/viewProps.xml.rels><?xml version="1.0" encoding="UTF-8" standalone="yes"?>
<Relationships xmlns="http://schemas.openxmlformats.org/package/2006/relationships"><Relationship Id="rId1" Type="http://schemas.openxmlformats.org/officeDocument/2006/relationships/slide" Target="slides/slide1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autoTitleDeleted val="1"/>
    <c:view3D>
      <c:rotX val="75"/>
      <c:perspective val="0"/>
    </c:view3D>
    <c:plotArea>
      <c:layout>
        <c:manualLayout>
          <c:layoutTarget val="inner"/>
          <c:xMode val="edge"/>
          <c:yMode val="edge"/>
          <c:x val="0.12908011869436201"/>
          <c:y val="0.19086460032626443"/>
          <c:w val="0.45252225519287875"/>
          <c:h val="0.49918433931484585"/>
        </c:manualLayout>
      </c:layout>
      <c:pie3DChart>
        <c:varyColors val="1"/>
        <c:ser>
          <c:idx val="0"/>
          <c:order val="0"/>
          <c:tx>
            <c:strRef>
              <c:f>Sheet1!$A$2</c:f>
              <c:strCache>
                <c:ptCount val="1"/>
                <c:pt idx="0">
                  <c:v>TOTAL PROGRAM</c:v>
                </c:pt>
              </c:strCache>
            </c:strRef>
          </c:tx>
          <c:spPr>
            <a:solidFill>
              <a:schemeClr val="accent1"/>
            </a:solidFill>
            <a:ln w="10596">
              <a:solidFill>
                <a:srgbClr val="000000"/>
              </a:solidFill>
              <a:prstDash val="solid"/>
            </a:ln>
          </c:spPr>
          <c:dPt>
            <c:idx val="0"/>
            <c:spPr>
              <a:solidFill>
                <a:srgbClr val="A6CAF0"/>
              </a:solidFill>
              <a:ln w="10596">
                <a:solidFill>
                  <a:srgbClr val="000000"/>
                </a:solidFill>
                <a:prstDash val="solid"/>
              </a:ln>
            </c:spPr>
          </c:dPt>
          <c:dPt>
            <c:idx val="1"/>
            <c:spPr>
              <a:solidFill>
                <a:srgbClr val="0000FF"/>
              </a:solidFill>
              <a:ln w="10596">
                <a:solidFill>
                  <a:srgbClr val="000000"/>
                </a:solidFill>
                <a:prstDash val="solid"/>
              </a:ln>
            </c:spPr>
          </c:dPt>
          <c:dPt>
            <c:idx val="2"/>
            <c:spPr>
              <a:solidFill>
                <a:srgbClr val="00FF00"/>
              </a:solidFill>
              <a:ln w="10596">
                <a:solidFill>
                  <a:srgbClr val="000000"/>
                </a:solidFill>
                <a:prstDash val="solid"/>
              </a:ln>
            </c:spPr>
          </c:dPt>
          <c:dPt>
            <c:idx val="3"/>
            <c:spPr>
              <a:solidFill>
                <a:srgbClr val="90713A"/>
              </a:solidFill>
              <a:ln w="10596">
                <a:solidFill>
                  <a:srgbClr val="000000"/>
                </a:solidFill>
                <a:prstDash val="solid"/>
              </a:ln>
            </c:spPr>
          </c:dPt>
          <c:dPt>
            <c:idx val="4"/>
            <c:spPr>
              <a:solidFill>
                <a:srgbClr val="FF0000"/>
              </a:solidFill>
              <a:ln w="10596">
                <a:solidFill>
                  <a:srgbClr val="000000"/>
                </a:solidFill>
                <a:prstDash val="solid"/>
              </a:ln>
            </c:spPr>
          </c:dPt>
          <c:dLbls>
            <c:spPr>
              <a:noFill/>
              <a:ln w="21192">
                <a:noFill/>
              </a:ln>
            </c:spPr>
            <c:txPr>
              <a:bodyPr/>
              <a:lstStyle/>
              <a:p>
                <a:pPr>
                  <a:defRPr sz="1335" b="1" i="0" u="none" strike="noStrike" baseline="0">
                    <a:solidFill>
                      <a:schemeClr val="tx1"/>
                    </a:solidFill>
                    <a:latin typeface="Geneva"/>
                    <a:ea typeface="Geneva"/>
                    <a:cs typeface="Geneva"/>
                  </a:defRPr>
                </a:pPr>
                <a:endParaRPr lang="en-US"/>
              </a:p>
            </c:txPr>
            <c:dLblPos val="outEnd"/>
            <c:showVal val="1"/>
          </c:dLbls>
          <c:cat>
            <c:strRef>
              <c:f>Sheet1!$B$1:$F$1</c:f>
              <c:strCache>
                <c:ptCount val="5"/>
                <c:pt idx="0">
                  <c:v>White (75.0%)</c:v>
                </c:pt>
                <c:pt idx="1">
                  <c:v>Black (3.2%)</c:v>
                </c:pt>
                <c:pt idx="2">
                  <c:v>Asian (9.52%)</c:v>
                </c:pt>
                <c:pt idx="3">
                  <c:v>Hispanic (8.2%)</c:v>
                </c:pt>
                <c:pt idx="4">
                  <c:v>American Indian (1.1%)</c:v>
                </c:pt>
              </c:strCache>
            </c:strRef>
          </c:cat>
          <c:val>
            <c:numRef>
              <c:f>Sheet1!$B$2:$F$2</c:f>
              <c:numCache>
                <c:formatCode>0</c:formatCode>
                <c:ptCount val="5"/>
                <c:pt idx="0">
                  <c:v>4439</c:v>
                </c:pt>
                <c:pt idx="1">
                  <c:v>191</c:v>
                </c:pt>
                <c:pt idx="2">
                  <c:v>559</c:v>
                </c:pt>
                <c:pt idx="3">
                  <c:v>482</c:v>
                </c:pt>
                <c:pt idx="4">
                  <c:v>62</c:v>
                </c:pt>
              </c:numCache>
            </c:numRef>
          </c:val>
        </c:ser>
      </c:pie3DChart>
      <c:spPr>
        <a:noFill/>
        <a:ln w="21192">
          <a:noFill/>
        </a:ln>
      </c:spPr>
    </c:plotArea>
    <c:legend>
      <c:legendPos val="b"/>
      <c:layout>
        <c:manualLayout>
          <c:xMode val="edge"/>
          <c:yMode val="edge"/>
          <c:x val="4.4510385756676638E-3"/>
          <c:y val="0.79119086460032662"/>
          <c:w val="0.64688427299703322"/>
          <c:h val="0.21044045676998394"/>
        </c:manualLayout>
      </c:layout>
      <c:spPr>
        <a:noFill/>
        <a:ln w="21192">
          <a:noFill/>
        </a:ln>
      </c:spPr>
      <c:txPr>
        <a:bodyPr/>
        <a:lstStyle/>
        <a:p>
          <a:pPr>
            <a:defRPr sz="1226" b="1" i="0" u="none" strike="noStrike" baseline="0">
              <a:solidFill>
                <a:schemeClr val="tx1"/>
              </a:solidFill>
              <a:latin typeface="Geneva"/>
              <a:ea typeface="Geneva"/>
              <a:cs typeface="Geneva"/>
            </a:defRPr>
          </a:pPr>
          <a:endParaRPr lang="en-US"/>
        </a:p>
      </c:txPr>
    </c:legend>
    <c:plotVisOnly val="1"/>
    <c:dispBlanksAs val="zero"/>
  </c:chart>
  <c:spPr>
    <a:noFill/>
    <a:ln>
      <a:noFill/>
    </a:ln>
  </c:spPr>
  <c:txPr>
    <a:bodyPr/>
    <a:lstStyle/>
    <a:p>
      <a:pPr>
        <a:defRPr sz="1397" b="1" i="0" u="none" strike="noStrike" baseline="0">
          <a:solidFill>
            <a:schemeClr val="tx1"/>
          </a:solidFill>
          <a:latin typeface="Helvetica"/>
          <a:ea typeface="Helvetica"/>
          <a:cs typeface="Helvetica"/>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autoTitleDeleted val="1"/>
    <c:view3D>
      <c:rotX val="75"/>
      <c:perspective val="0"/>
    </c:view3D>
    <c:plotArea>
      <c:layout>
        <c:manualLayout>
          <c:layoutTarget val="inner"/>
          <c:xMode val="edge"/>
          <c:yMode val="edge"/>
          <c:x val="0.38961038961039002"/>
          <c:y val="0.14716312056737607"/>
          <c:w val="0.45064935064935063"/>
          <c:h val="0.6170212765957459"/>
        </c:manualLayout>
      </c:layout>
      <c:pie3DChart>
        <c:varyColors val="1"/>
        <c:ser>
          <c:idx val="0"/>
          <c:order val="0"/>
          <c:tx>
            <c:strRef>
              <c:f>Sheet1!$A$2</c:f>
              <c:strCache>
                <c:ptCount val="1"/>
                <c:pt idx="0">
                  <c:v>TOTAL PROGRAM</c:v>
                </c:pt>
              </c:strCache>
            </c:strRef>
          </c:tx>
          <c:spPr>
            <a:solidFill>
              <a:srgbClr val="C0C0FF"/>
            </a:solidFill>
            <a:ln w="10342">
              <a:solidFill>
                <a:srgbClr val="000000"/>
              </a:solidFill>
              <a:prstDash val="solid"/>
            </a:ln>
          </c:spPr>
          <c:dPt>
            <c:idx val="0"/>
            <c:spPr>
              <a:solidFill>
                <a:srgbClr val="2A6FF9"/>
              </a:solidFill>
              <a:ln w="10342">
                <a:solidFill>
                  <a:srgbClr val="000000"/>
                </a:solidFill>
                <a:prstDash val="solid"/>
              </a:ln>
            </c:spPr>
          </c:dPt>
          <c:dLbls>
            <c:dLbl>
              <c:idx val="3"/>
              <c:spPr>
                <a:noFill/>
                <a:ln w="20684">
                  <a:noFill/>
                </a:ln>
              </c:spPr>
              <c:txPr>
                <a:bodyPr/>
                <a:lstStyle/>
                <a:p>
                  <a:pPr>
                    <a:defRPr sz="1303" b="1" i="0" u="none" strike="noStrike" baseline="0">
                      <a:solidFill>
                        <a:schemeClr val="bg1"/>
                      </a:solidFill>
                      <a:latin typeface="Geneva"/>
                      <a:ea typeface="Geneva"/>
                      <a:cs typeface="Geneva"/>
                    </a:defRPr>
                  </a:pPr>
                  <a:endParaRPr lang="en-US"/>
                </a:p>
              </c:txPr>
            </c:dLbl>
            <c:dLbl>
              <c:idx val="4"/>
              <c:delete val="1"/>
            </c:dLbl>
            <c:spPr>
              <a:noFill/>
              <a:ln w="20684">
                <a:noFill/>
              </a:ln>
            </c:spPr>
            <c:txPr>
              <a:bodyPr/>
              <a:lstStyle/>
              <a:p>
                <a:pPr>
                  <a:defRPr sz="1303" b="1" i="0" u="none" strike="noStrike" baseline="0">
                    <a:solidFill>
                      <a:schemeClr val="tx1"/>
                    </a:solidFill>
                    <a:latin typeface="Geneva"/>
                    <a:ea typeface="Geneva"/>
                    <a:cs typeface="Geneva"/>
                  </a:defRPr>
                </a:pPr>
                <a:endParaRPr lang="en-US"/>
              </a:p>
            </c:txPr>
            <c:dLblPos val="outEnd"/>
            <c:showVal val="1"/>
          </c:dLbls>
          <c:cat>
            <c:strRef>
              <c:f>Sheet1!$B$1:$F$1</c:f>
              <c:strCache>
                <c:ptCount val="2"/>
                <c:pt idx="0">
                  <c:v>Men (69.7%)</c:v>
                </c:pt>
                <c:pt idx="1">
                  <c:v>Women (30.3%)</c:v>
                </c:pt>
              </c:strCache>
            </c:strRef>
          </c:cat>
          <c:val>
            <c:numRef>
              <c:f>Sheet1!$B$2:$F$2</c:f>
              <c:numCache>
                <c:formatCode>0</c:formatCode>
                <c:ptCount val="5"/>
                <c:pt idx="0">
                  <c:v>4122</c:v>
                </c:pt>
                <c:pt idx="1">
                  <c:v>1795</c:v>
                </c:pt>
              </c:numCache>
            </c:numRef>
          </c:val>
        </c:ser>
      </c:pie3DChart>
      <c:spPr>
        <a:noFill/>
        <a:ln w="20684">
          <a:noFill/>
        </a:ln>
      </c:spPr>
    </c:plotArea>
    <c:legend>
      <c:legendPos val="b"/>
      <c:layout>
        <c:manualLayout>
          <c:xMode val="edge"/>
          <c:yMode val="edge"/>
          <c:x val="0.42337662337662391"/>
          <c:y val="0.89716312056737557"/>
          <c:w val="0.4"/>
          <c:h val="9.3971631205673714E-2"/>
        </c:manualLayout>
      </c:layout>
      <c:spPr>
        <a:noFill/>
        <a:ln w="20684">
          <a:noFill/>
        </a:ln>
      </c:spPr>
      <c:txPr>
        <a:bodyPr/>
        <a:lstStyle/>
        <a:p>
          <a:pPr>
            <a:defRPr sz="1197" b="1" i="0" u="none" strike="noStrike" baseline="0">
              <a:solidFill>
                <a:schemeClr val="tx1"/>
              </a:solidFill>
              <a:latin typeface="Geneva"/>
              <a:ea typeface="Geneva"/>
              <a:cs typeface="Geneva"/>
            </a:defRPr>
          </a:pPr>
          <a:endParaRPr lang="en-US"/>
        </a:p>
      </c:txPr>
    </c:legend>
    <c:plotVisOnly val="1"/>
    <c:dispBlanksAs val="zero"/>
  </c:chart>
  <c:spPr>
    <a:noFill/>
    <a:ln>
      <a:noFill/>
    </a:ln>
  </c:spPr>
  <c:txPr>
    <a:bodyPr/>
    <a:lstStyle/>
    <a:p>
      <a:pPr>
        <a:defRPr sz="1466" b="1" i="0" u="none" strike="noStrike" baseline="0">
          <a:solidFill>
            <a:schemeClr val="tx1"/>
          </a:solidFill>
          <a:latin typeface="Helvetica"/>
          <a:ea typeface="Helvetica"/>
          <a:cs typeface="Helvetica"/>
        </a:defRPr>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image" Target="../media/image1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spcBef>
                <a:spcPct val="0"/>
              </a:spcBef>
              <a:defRPr sz="1200">
                <a:solidFill>
                  <a:schemeClr val="tx1"/>
                </a:solidFill>
                <a:latin typeface="Arial" charset="0"/>
              </a:defRPr>
            </a:lvl1pPr>
          </a:lstStyle>
          <a:p>
            <a:endParaRPr lang="en-US"/>
          </a:p>
        </p:txBody>
      </p:sp>
      <p:sp>
        <p:nvSpPr>
          <p:cNvPr id="58371"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spcBef>
                <a:spcPct val="0"/>
              </a:spcBef>
              <a:defRPr sz="1200">
                <a:solidFill>
                  <a:schemeClr val="tx1"/>
                </a:solidFill>
                <a:latin typeface="Arial" charset="0"/>
              </a:defRPr>
            </a:lvl1pPr>
          </a:lstStyle>
          <a:p>
            <a:endParaRPr lang="en-US"/>
          </a:p>
        </p:txBody>
      </p:sp>
      <p:sp>
        <p:nvSpPr>
          <p:cNvPr id="58372"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spcBef>
                <a:spcPct val="0"/>
              </a:spcBef>
              <a:defRPr sz="1200">
                <a:solidFill>
                  <a:schemeClr val="tx1"/>
                </a:solidFill>
                <a:latin typeface="Arial" charset="0"/>
              </a:defRPr>
            </a:lvl1pPr>
          </a:lstStyle>
          <a:p>
            <a:endParaRPr lang="en-US"/>
          </a:p>
        </p:txBody>
      </p:sp>
      <p:sp>
        <p:nvSpPr>
          <p:cNvPr id="58373"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spcBef>
                <a:spcPct val="0"/>
              </a:spcBef>
              <a:defRPr sz="1200">
                <a:solidFill>
                  <a:schemeClr val="tx1"/>
                </a:solidFill>
                <a:latin typeface="Arial" charset="0"/>
              </a:defRPr>
            </a:lvl1pPr>
          </a:lstStyle>
          <a:p>
            <a:fld id="{2E63C7D3-4BFF-4C28-9855-5387BFF59D3A}"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defTabSz="931863">
              <a:spcBef>
                <a:spcPct val="0"/>
              </a:spcBef>
              <a:defRPr sz="1200">
                <a:solidFill>
                  <a:schemeClr val="tx1"/>
                </a:solidFill>
                <a:latin typeface="Arial" charset="0"/>
              </a:defRPr>
            </a:lvl1pPr>
          </a:lstStyle>
          <a:p>
            <a:endParaRPr lang="en-US"/>
          </a:p>
        </p:txBody>
      </p:sp>
      <p:sp>
        <p:nvSpPr>
          <p:cNvPr id="8195" name="Rectangle 3"/>
          <p:cNvSpPr>
            <a:spLocks noGrp="1" noChangeArrowheads="1"/>
          </p:cNvSpPr>
          <p:nvPr>
            <p:ph type="dt" idx="1"/>
          </p:nvPr>
        </p:nvSpPr>
        <p:spPr bwMode="auto">
          <a:xfrm>
            <a:off x="3971925" y="0"/>
            <a:ext cx="3038475" cy="465138"/>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lvl1pPr algn="r" defTabSz="931863">
              <a:spcBef>
                <a:spcPct val="0"/>
              </a:spcBef>
              <a:defRPr sz="1200">
                <a:solidFill>
                  <a:schemeClr val="tx1"/>
                </a:solidFill>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p:spPr>
        <p:txBody>
          <a:bodyPr vert="horz" wrap="square" lIns="93177" tIns="46589" rIns="93177" bIns="46589" numCol="1" anchor="t" anchorCtr="0" compatLnSpc="1">
            <a:prstTxWarp prst="textNoShape">
              <a:avLst/>
            </a:prstTxWarp>
          </a:bodyPr>
          <a:lstStyle/>
          <a:p>
            <a:pPr lvl="0"/>
            <a:r>
              <a:rPr lang="en-US" smtClean="0"/>
              <a:t>Click to edit Master text styles</a:t>
            </a:r>
          </a:p>
          <a:p>
            <a:pPr lvl="0"/>
            <a:r>
              <a:rPr lang="en-US" smtClean="0"/>
              <a:t>Second level</a:t>
            </a:r>
          </a:p>
          <a:p>
            <a:pPr lvl="0"/>
            <a:r>
              <a:rPr lang="en-US" smtClean="0"/>
              <a:t>Third level</a:t>
            </a:r>
          </a:p>
          <a:p>
            <a:pPr lvl="0"/>
            <a:r>
              <a:rPr lang="en-US" smtClean="0"/>
              <a:t>Fourth level</a:t>
            </a:r>
          </a:p>
          <a:p>
            <a:pPr lvl="0"/>
            <a:r>
              <a:rPr lang="en-US" smtClean="0"/>
              <a:t>Fifth level</a:t>
            </a:r>
          </a:p>
        </p:txBody>
      </p:sp>
      <p:sp>
        <p:nvSpPr>
          <p:cNvPr id="8198"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defTabSz="931863">
              <a:spcBef>
                <a:spcPct val="0"/>
              </a:spcBef>
              <a:defRPr sz="1200">
                <a:solidFill>
                  <a:schemeClr val="tx1"/>
                </a:solidFill>
                <a:latin typeface="Arial" charset="0"/>
              </a:defRPr>
            </a:lvl1pPr>
          </a:lstStyle>
          <a:p>
            <a:endParaRPr lang="en-US"/>
          </a:p>
        </p:txBody>
      </p:sp>
      <p:sp>
        <p:nvSpPr>
          <p:cNvPr id="8199"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p:spPr>
        <p:txBody>
          <a:bodyPr vert="horz" wrap="square" lIns="93177" tIns="46589" rIns="93177" bIns="46589" numCol="1" anchor="b" anchorCtr="0" compatLnSpc="1">
            <a:prstTxWarp prst="textNoShape">
              <a:avLst/>
            </a:prstTxWarp>
          </a:bodyPr>
          <a:lstStyle>
            <a:lvl1pPr algn="r" defTabSz="931863">
              <a:spcBef>
                <a:spcPct val="0"/>
              </a:spcBef>
              <a:defRPr sz="1200">
                <a:solidFill>
                  <a:schemeClr val="tx1"/>
                </a:solidFill>
                <a:latin typeface="Arial" charset="0"/>
              </a:defRPr>
            </a:lvl1pPr>
          </a:lstStyle>
          <a:p>
            <a:fld id="{BDD0F427-AED3-489A-AE5B-6A8675670758}"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pitchFamily="48" charset="0"/>
        <a:ea typeface="+mn-ea"/>
        <a:cs typeface="+mn-cs"/>
      </a:defRPr>
    </a:lvl1pPr>
    <a:lvl2pPr marL="457200" algn="l" rtl="0" fontAlgn="base">
      <a:spcBef>
        <a:spcPct val="30000"/>
      </a:spcBef>
      <a:spcAft>
        <a:spcPct val="0"/>
      </a:spcAft>
      <a:defRPr sz="1200" kern="1200">
        <a:solidFill>
          <a:schemeClr val="tx1"/>
        </a:solidFill>
        <a:latin typeface="Times" pitchFamily="48" charset="0"/>
        <a:ea typeface="+mn-ea"/>
        <a:cs typeface="+mn-cs"/>
      </a:defRPr>
    </a:lvl2pPr>
    <a:lvl3pPr marL="914400" algn="l" rtl="0" fontAlgn="base">
      <a:spcBef>
        <a:spcPct val="30000"/>
      </a:spcBef>
      <a:spcAft>
        <a:spcPct val="0"/>
      </a:spcAft>
      <a:defRPr sz="1200" kern="1200">
        <a:solidFill>
          <a:schemeClr val="tx1"/>
        </a:solidFill>
        <a:latin typeface="Times" pitchFamily="48" charset="0"/>
        <a:ea typeface="+mn-ea"/>
        <a:cs typeface="+mn-cs"/>
      </a:defRPr>
    </a:lvl3pPr>
    <a:lvl4pPr marL="1371600" algn="l" rtl="0" fontAlgn="base">
      <a:spcBef>
        <a:spcPct val="30000"/>
      </a:spcBef>
      <a:spcAft>
        <a:spcPct val="0"/>
      </a:spcAft>
      <a:defRPr sz="1200" kern="1200">
        <a:solidFill>
          <a:schemeClr val="tx1"/>
        </a:solidFill>
        <a:latin typeface="Times" pitchFamily="48" charset="0"/>
        <a:ea typeface="+mn-ea"/>
        <a:cs typeface="+mn-cs"/>
      </a:defRPr>
    </a:lvl4pPr>
    <a:lvl5pPr marL="1828800" algn="l" rtl="0" fontAlgn="base">
      <a:spcBef>
        <a:spcPct val="30000"/>
      </a:spcBef>
      <a:spcAft>
        <a:spcPct val="0"/>
      </a:spcAft>
      <a:defRPr sz="1200" kern="1200">
        <a:solidFill>
          <a:schemeClr val="tx1"/>
        </a:solidFill>
        <a:latin typeface="Times" pitchFamily="4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FD0B2-FF8F-4706-9B8A-7ACB73D0C241}" type="slidenum">
              <a:rPr lang="en-US"/>
              <a:pPr/>
              <a:t>1</a:t>
            </a:fld>
            <a:endParaRPr lang="en-US"/>
          </a:p>
        </p:txBody>
      </p:sp>
      <p:sp>
        <p:nvSpPr>
          <p:cNvPr id="9218" name="Rectangle 2"/>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9219"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77" tIns="46589" rIns="93177" bIns="46589"/>
          <a:lstStyle/>
          <a:p>
            <a:pPr eaLnBrk="0" hangingPunct="0">
              <a:spcBef>
                <a:spcPct val="0"/>
              </a:spcBef>
            </a:pPr>
            <a:endParaRPr lang="en-US" sz="1400">
              <a:latin typeface="Arial" charset="0"/>
              <a:ea typeface="ＭＳ Ｐゴシック" pitchFamily="48"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CA28D-3EA6-4D80-B6FC-EE00CF14C3F1}" type="slidenum">
              <a:rPr lang="en-US"/>
              <a:pPr/>
              <a:t>11</a:t>
            </a:fld>
            <a:endParaRPr lang="en-US"/>
          </a:p>
        </p:txBody>
      </p:sp>
      <p:sp>
        <p:nvSpPr>
          <p:cNvPr id="367618" name="Rectangle 2"/>
          <p:cNvSpPr>
            <a:spLocks noGrp="1" noRot="1" noChangeAspect="1" noChangeArrowheads="1"/>
          </p:cNvSpPr>
          <p:nvPr>
            <p:ph type="sldImg"/>
          </p:nvPr>
        </p:nvSpPr>
        <p:spPr bwMode="auto">
          <a:xfrm>
            <a:off x="882650" y="473075"/>
            <a:ext cx="5246688" cy="3935413"/>
          </a:xfrm>
          <a:prstGeom prst="rect">
            <a:avLst/>
          </a:prstGeom>
          <a:solidFill>
            <a:srgbClr val="FFFFFF"/>
          </a:solidFill>
          <a:ln>
            <a:solidFill>
              <a:srgbClr val="000000"/>
            </a:solidFill>
            <a:miter lim="800000"/>
            <a:headEnd/>
            <a:tailEnd/>
          </a:ln>
        </p:spPr>
      </p:sp>
      <p:sp>
        <p:nvSpPr>
          <p:cNvPr id="367619"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77" tIns="46589" rIns="93177" bIns="46589"/>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47CDB-7386-4962-BCAD-E1D875AAE505}" type="slidenum">
              <a:rPr lang="en-US"/>
              <a:pPr/>
              <a:t>12</a:t>
            </a:fld>
            <a:endParaRPr lang="en-US"/>
          </a:p>
        </p:txBody>
      </p:sp>
      <p:sp>
        <p:nvSpPr>
          <p:cNvPr id="353282" name="Rectangle 2"/>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353283"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77" tIns="46589" rIns="93177" bIns="46589"/>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9C65FD-E43B-4727-8213-9D500C21FCA8}" type="slidenum">
              <a:rPr lang="en-US"/>
              <a:pPr/>
              <a:t>13</a:t>
            </a:fld>
            <a:endParaRPr lang="en-US"/>
          </a:p>
        </p:txBody>
      </p:sp>
      <p:sp>
        <p:nvSpPr>
          <p:cNvPr id="330754" name="Rectangle 2"/>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330755"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77" tIns="46589" rIns="93177" bIns="46589"/>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26CA40-CDD9-4984-AF0E-30B7D82A0421}" type="slidenum">
              <a:rPr lang="en-US"/>
              <a:pPr/>
              <a:t>14</a:t>
            </a:fld>
            <a:endParaRPr lang="en-US"/>
          </a:p>
        </p:txBody>
      </p:sp>
      <p:sp>
        <p:nvSpPr>
          <p:cNvPr id="332802" name="Rectangle 2"/>
          <p:cNvSpPr>
            <a:spLocks noGrp="1" noRot="1" noChangeAspect="1" noChangeArrowheads="1" noTextEdit="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332803" name="Rectangle 3"/>
          <p:cNvSpPr>
            <a:spLocks noGrp="1" noChangeArrowheads="1"/>
          </p:cNvSpPr>
          <p:nvPr>
            <p:ph type="body" idx="1"/>
          </p:nvPr>
        </p:nvSpPr>
        <p:spPr bwMode="auto">
          <a:xfrm>
            <a:off x="701675" y="4416425"/>
            <a:ext cx="5607050" cy="4183063"/>
          </a:xfrm>
          <a:prstGeom prst="rect">
            <a:avLst/>
          </a:prstGeom>
          <a:solidFill>
            <a:srgbClr val="FFFFFF"/>
          </a:solidFill>
          <a:ln>
            <a:solidFill>
              <a:srgbClr val="000000"/>
            </a:solidFill>
            <a:miter lim="800000"/>
            <a:headEnd/>
            <a:tailEnd/>
          </a:ln>
        </p:spPr>
        <p:txBody>
          <a:bodyPr lIns="92217" tIns="46109" rIns="92217" bIns="46109"/>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50BE8E-DD14-41E1-9D0E-21FC6CF18B61}" type="slidenum">
              <a:rPr lang="en-US"/>
              <a:pPr/>
              <a:t>15</a:t>
            </a:fld>
            <a:endParaRPr lang="en-US"/>
          </a:p>
        </p:txBody>
      </p:sp>
      <p:sp>
        <p:nvSpPr>
          <p:cNvPr id="334850" name="Rectangle 2"/>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334851"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77" tIns="46589" rIns="93177" bIns="46589"/>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42E141-2B2C-444C-883E-7A36D7F2391B}" type="slidenum">
              <a:rPr lang="en-US"/>
              <a:pPr/>
              <a:t>16</a:t>
            </a:fld>
            <a:endParaRPr lang="en-US"/>
          </a:p>
        </p:txBody>
      </p:sp>
      <p:sp>
        <p:nvSpPr>
          <p:cNvPr id="340994" name="Rectangle 2"/>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340995"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77" tIns="46589" rIns="93177" bIns="46589"/>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solidFill>
            <a:srgbClr val="FFFFFF"/>
          </a:solidFill>
          <a:ln/>
        </p:spPr>
      </p:sp>
      <p:sp>
        <p:nvSpPr>
          <p:cNvPr id="37891" name="Rectangle 3"/>
          <p:cNvSpPr>
            <a:spLocks noGrp="1" noChangeArrowheads="1"/>
          </p:cNvSpPr>
          <p:nvPr>
            <p:ph type="body" idx="1"/>
          </p:nvPr>
        </p:nvSpPr>
        <p:spPr>
          <a:solidFill>
            <a:srgbClr val="FFFFFF"/>
          </a:solidFill>
          <a:ln>
            <a:solidFill>
              <a:srgbClr val="000000"/>
            </a:solidFill>
          </a:ln>
        </p:spPr>
        <p:txBody>
          <a:bodyPr>
            <a:normAutofit fontScale="77500" lnSpcReduction="20000"/>
          </a:bodyPr>
          <a:lstStyle/>
          <a:p>
            <a:pPr eaLnBrk="1" hangingPunct="1">
              <a:spcBef>
                <a:spcPct val="60000"/>
              </a:spcBef>
              <a:defRPr/>
            </a:pPr>
            <a:r>
              <a:rPr lang="en-US" dirty="0">
                <a:latin typeface="Arial" pitchFamily="94" charset="0"/>
                <a:ea typeface="ＭＳ Ｐゴシック" pitchFamily="94" charset="-128"/>
                <a:cs typeface="ＭＳ Ｐゴシック" pitchFamily="94" charset="-128"/>
              </a:rPr>
              <a:t>We continue to play an important role in global and homeland security</a:t>
            </a:r>
            <a:r>
              <a:rPr lang="en-US" dirty="0" smtClean="0">
                <a:latin typeface="Arial" pitchFamily="94" charset="0"/>
                <a:ea typeface="ＭＳ Ｐゴシック" pitchFamily="94" charset="-128"/>
                <a:cs typeface="ＭＳ Ｐゴシック" pitchFamily="94" charset="-128"/>
              </a:rPr>
              <a:t>.</a:t>
            </a:r>
          </a:p>
          <a:p>
            <a:pPr eaLnBrk="1" hangingPunct="1">
              <a:spcBef>
                <a:spcPct val="60000"/>
              </a:spcBef>
              <a:defRPr/>
            </a:pPr>
            <a:endParaRPr lang="en-US" dirty="0" smtClean="0">
              <a:latin typeface="Arial" pitchFamily="94" charset="0"/>
              <a:ea typeface="ＭＳ Ｐゴシック" pitchFamily="94" charset="-128"/>
              <a:cs typeface="ＭＳ Ｐゴシック" pitchFamily="94" charset="-128"/>
            </a:endParaRPr>
          </a:p>
          <a:p>
            <a:pPr eaLnBrk="1" hangingPunct="1">
              <a:spcBef>
                <a:spcPct val="60000"/>
              </a:spcBef>
              <a:defRPr/>
            </a:pPr>
            <a:r>
              <a:rPr lang="en-US" dirty="0" smtClean="0">
                <a:latin typeface="Arial" pitchFamily="94" charset="0"/>
                <a:ea typeface="ＭＳ Ｐゴシック" pitchFamily="94" charset="-128"/>
                <a:cs typeface="ＭＳ Ｐゴシック" pitchFamily="94" charset="-128"/>
              </a:rPr>
              <a:t>Defense:</a:t>
            </a:r>
          </a:p>
          <a:p>
            <a:pPr eaLnBrk="1" hangingPunct="1">
              <a:spcBef>
                <a:spcPct val="60000"/>
              </a:spcBef>
              <a:defRPr/>
            </a:pPr>
            <a:r>
              <a:rPr lang="en-US" dirty="0" smtClean="0">
                <a:latin typeface="Arial" pitchFamily="94" charset="0"/>
                <a:ea typeface="ＭＳ Ｐゴシック" pitchFamily="94" charset="-128"/>
                <a:cs typeface="ＭＳ Ｐゴシック" pitchFamily="94" charset="-128"/>
              </a:rPr>
              <a:t>For </a:t>
            </a:r>
            <a:r>
              <a:rPr lang="en-US" dirty="0">
                <a:latin typeface="Arial" pitchFamily="94" charset="0"/>
                <a:ea typeface="ＭＳ Ｐゴシック" pitchFamily="94" charset="-128"/>
                <a:cs typeface="ＭＳ Ｐゴシック" pitchFamily="94" charset="-128"/>
              </a:rPr>
              <a:t>example, we’ve developed a persistent surveillance system that can provide real-time video imagery of city-size areas with sufficient resolution to track individual vehicles</a:t>
            </a:r>
            <a:r>
              <a:rPr lang="en-US" dirty="0" smtClean="0">
                <a:latin typeface="Arial" pitchFamily="94" charset="0"/>
                <a:ea typeface="ＭＳ Ｐゴシック" pitchFamily="94" charset="-128"/>
                <a:cs typeface="ＭＳ Ｐゴシック" pitchFamily="94" charset="-128"/>
              </a:rPr>
              <a:t>.</a:t>
            </a:r>
          </a:p>
          <a:p>
            <a:pPr eaLnBrk="1" hangingPunct="1">
              <a:defRPr/>
            </a:pPr>
            <a:r>
              <a:rPr lang="en-US" dirty="0" smtClean="0">
                <a:cs typeface="+mn-cs"/>
              </a:rPr>
              <a:t>The </a:t>
            </a:r>
            <a:r>
              <a:rPr lang="en-US" dirty="0" err="1" smtClean="0">
                <a:cs typeface="+mn-cs"/>
              </a:rPr>
              <a:t>DoD</a:t>
            </a:r>
            <a:r>
              <a:rPr lang="en-US" dirty="0" smtClean="0">
                <a:cs typeface="+mn-cs"/>
              </a:rPr>
              <a:t> recently approved a Joint Urgent Operational Need (JUON) requested for a basic 3</a:t>
            </a:r>
            <a:r>
              <a:rPr lang="en-US" baseline="30000" dirty="0" smtClean="0">
                <a:cs typeface="+mn-cs"/>
              </a:rPr>
              <a:t>rd</a:t>
            </a:r>
            <a:r>
              <a:rPr lang="en-US" dirty="0" smtClean="0">
                <a:cs typeface="+mn-cs"/>
              </a:rPr>
              <a:t> Generation Mk82Our revolutionary conventional weapons:  A normal Mk 82 is a 500 lb steel case </a:t>
            </a:r>
            <a:r>
              <a:rPr lang="en-US" dirty="0" err="1" smtClean="0">
                <a:cs typeface="+mn-cs"/>
              </a:rPr>
              <a:t>munition</a:t>
            </a:r>
            <a:r>
              <a:rPr lang="en-US" dirty="0" smtClean="0">
                <a:cs typeface="+mn-cs"/>
              </a:rPr>
              <a:t>, and is the workhorse for all NATO aircraft; Our version has a carbon fiber case that minimizes collateral damage, coupling precision effects technology with modern precision delivery technology.</a:t>
            </a:r>
          </a:p>
          <a:p>
            <a:pPr eaLnBrk="1" hangingPunct="1">
              <a:spcBef>
                <a:spcPct val="60000"/>
              </a:spcBef>
              <a:defRPr/>
            </a:pPr>
            <a:endParaRPr lang="en-US" dirty="0" smtClean="0">
              <a:latin typeface="Arial" pitchFamily="94" charset="0"/>
              <a:ea typeface="ＭＳ Ｐゴシック" pitchFamily="94" charset="-128"/>
              <a:cs typeface="ＭＳ Ｐゴシック" pitchFamily="94" charset="-128"/>
            </a:endParaRPr>
          </a:p>
          <a:p>
            <a:pPr eaLnBrk="1" hangingPunct="1">
              <a:spcBef>
                <a:spcPct val="60000"/>
              </a:spcBef>
              <a:defRPr/>
            </a:pPr>
            <a:r>
              <a:rPr lang="en-US" dirty="0" smtClean="0">
                <a:latin typeface="Arial" pitchFamily="94" charset="0"/>
                <a:ea typeface="ＭＳ Ｐゴシック" pitchFamily="94" charset="-128"/>
                <a:cs typeface="ＭＳ Ｐゴシック" pitchFamily="94" charset="-128"/>
              </a:rPr>
              <a:t>Counterterrorism:</a:t>
            </a:r>
          </a:p>
          <a:p>
            <a:pPr eaLnBrk="1" hangingPunct="1">
              <a:spcBef>
                <a:spcPct val="60000"/>
              </a:spcBef>
              <a:defRPr/>
            </a:pPr>
            <a:r>
              <a:rPr lang="en-US" dirty="0" smtClean="0">
                <a:latin typeface="Arial" pitchFamily="94" charset="0"/>
                <a:ea typeface="ＭＳ Ｐゴシック" pitchFamily="94" charset="-128"/>
                <a:cs typeface="ＭＳ Ｐゴシック" pitchFamily="94" charset="-128"/>
              </a:rPr>
              <a:t>Our </a:t>
            </a:r>
            <a:r>
              <a:rPr lang="en-US" dirty="0">
                <a:latin typeface="Arial" pitchFamily="94" charset="0"/>
                <a:ea typeface="ＭＳ Ｐゴシック" pitchFamily="94" charset="-128"/>
                <a:cs typeface="ＭＳ Ｐゴシック" pitchFamily="94" charset="-128"/>
              </a:rPr>
              <a:t>multiplex assay for foot-and-mouth disease can rapidly detect the virus and differentiate it from other diseases with similar symptoms, a capability that is badly needed to quickly identify and contain a disease outbreak, whether it is naturally occurring or deliberately caused. </a:t>
            </a:r>
          </a:p>
          <a:p>
            <a:pPr eaLnBrk="1" hangingPunct="1">
              <a:spcBef>
                <a:spcPct val="60000"/>
              </a:spcBef>
              <a:defRPr/>
            </a:pPr>
            <a:r>
              <a:rPr lang="en-US" dirty="0">
                <a:latin typeface="Arial" pitchFamily="94" charset="0"/>
                <a:ea typeface="ＭＳ Ｐゴシック" pitchFamily="94" charset="-128"/>
                <a:cs typeface="ＭＳ Ｐゴシック" pitchFamily="94" charset="-128"/>
              </a:rPr>
              <a:t>We’ve also developed an interactive emergency simulation model that is being used around the country to help train emergency responders, test response procedures, and improve interagency coordination.</a:t>
            </a:r>
            <a:r>
              <a:rPr lang="en-US" dirty="0" smtClean="0">
                <a:latin typeface="Arial" pitchFamily="94" charset="0"/>
                <a:ea typeface="ＭＳ Ｐゴシック" pitchFamily="94" charset="-128"/>
                <a:cs typeface="ＭＳ Ｐゴシック" pitchFamily="94" charset="-128"/>
              </a:rPr>
              <a:t> </a:t>
            </a:r>
          </a:p>
          <a:p>
            <a:pPr eaLnBrk="1" hangingPunct="1">
              <a:spcBef>
                <a:spcPct val="60000"/>
              </a:spcBef>
              <a:defRPr/>
            </a:pPr>
            <a:endParaRPr lang="en-US" dirty="0" smtClean="0">
              <a:latin typeface="Arial" pitchFamily="94" charset="0"/>
              <a:ea typeface="ＭＳ Ｐゴシック" pitchFamily="94" charset="-128"/>
              <a:cs typeface="ＭＳ Ｐゴシック" pitchFamily="94" charset="-128"/>
            </a:endParaRPr>
          </a:p>
          <a:p>
            <a:pPr eaLnBrk="1" hangingPunct="1">
              <a:spcBef>
                <a:spcPct val="60000"/>
              </a:spcBef>
              <a:defRPr/>
            </a:pPr>
            <a:r>
              <a:rPr lang="en-US" dirty="0" smtClean="0">
                <a:latin typeface="Arial" pitchFamily="94" charset="0"/>
                <a:ea typeface="ＭＳ Ｐゴシック" pitchFamily="94" charset="-128"/>
                <a:cs typeface="ＭＳ Ｐゴシック" pitchFamily="94" charset="-128"/>
              </a:rPr>
              <a:t>Intelligence</a:t>
            </a:r>
          </a:p>
          <a:p>
            <a:pPr eaLnBrk="1" hangingPunct="1">
              <a:defRPr/>
            </a:pPr>
            <a:r>
              <a:rPr lang="en-US" dirty="0" smtClean="0">
                <a:cs typeface="+mn-cs"/>
              </a:rPr>
              <a:t>Freedom of operation in space is crucial to U.S. interests.  In 2008, LLNL initiated a program, working with other National Labs (Los Alamos, Sandia and the Air Force Research Lab), to apply forefront science and technology to improve our country’s capacity for detecting and monitoring threats to U.S. space operations. Utilizing these unique resources, we have begun to develop and demonstrate advanced techniques and technologies for producing actionable space situational awareness, including a comprehensive SSA enterprise simulation framework that was recently used to help analyze the 2009 collision between the defunct Russian satellite, Cosmos 2251, and the operational U.S. communications satellite, Iridium 33. </a:t>
            </a:r>
          </a:p>
          <a:p>
            <a:pPr eaLnBrk="1" hangingPunct="1">
              <a:defRPr/>
            </a:pPr>
            <a:endParaRPr lang="en-US" dirty="0" smtClean="0">
              <a:latin typeface="Arial" pitchFamily="94" charset="0"/>
              <a:ea typeface="ＭＳ Ｐゴシック" pitchFamily="94" charset="-128"/>
              <a:cs typeface="ＭＳ Ｐゴシック" pitchFamily="94" charset="-128"/>
            </a:endParaRPr>
          </a:p>
          <a:p>
            <a:pPr eaLnBrk="1" hangingPunct="1">
              <a:defRPr/>
            </a:pPr>
            <a:r>
              <a:rPr lang="en-US" dirty="0" smtClean="0">
                <a:latin typeface="Arial" pitchFamily="94" charset="0"/>
                <a:ea typeface="ＭＳ Ｐゴシック" pitchFamily="94" charset="-128"/>
                <a:cs typeface="ＭＳ Ｐゴシック" pitchFamily="94" charset="-128"/>
              </a:rPr>
              <a:t>Nonproliferation:</a:t>
            </a:r>
          </a:p>
          <a:p>
            <a:pPr eaLnBrk="1" hangingPunct="1">
              <a:defRPr/>
            </a:pPr>
            <a:r>
              <a:rPr lang="en-US" dirty="0" smtClean="0">
                <a:latin typeface="Arial" pitchFamily="94" charset="0"/>
                <a:ea typeface="ＭＳ Ｐゴシック" pitchFamily="94" charset="-128"/>
                <a:cs typeface="ＭＳ Ｐゴシック" pitchFamily="94" charset="-128"/>
              </a:rPr>
              <a:t>LLNL plays a leading role in the use of seismic signals to differentiate between nuclear weapons tests and earthquakes. </a:t>
            </a:r>
          </a:p>
          <a:p>
            <a:pPr eaLnBrk="1" hangingPunct="1">
              <a:defRPr/>
            </a:pPr>
            <a:r>
              <a:rPr lang="en-US" dirty="0" smtClean="0">
                <a:latin typeface="Arial" pitchFamily="94" charset="0"/>
                <a:ea typeface="ＭＳ Ｐゴシック" pitchFamily="94" charset="-128"/>
                <a:cs typeface="ＭＳ Ｐゴシック" pitchFamily="94" charset="-128"/>
              </a:rPr>
              <a:t>LLNL forensic analysis is used to determine the source of potential </a:t>
            </a:r>
            <a:r>
              <a:rPr lang="en-US" dirty="0" err="1" smtClean="0">
                <a:latin typeface="Arial" pitchFamily="94" charset="0"/>
                <a:ea typeface="ＭＳ Ｐゴシック" pitchFamily="94" charset="-128"/>
                <a:cs typeface="ＭＳ Ｐゴシック" pitchFamily="94" charset="-128"/>
              </a:rPr>
              <a:t>proliferant</a:t>
            </a:r>
            <a:r>
              <a:rPr lang="en-US" dirty="0" smtClean="0">
                <a:latin typeface="Arial" pitchFamily="94" charset="0"/>
                <a:ea typeface="ＭＳ Ｐゴシック" pitchFamily="94" charset="-128"/>
                <a:cs typeface="ＭＳ Ｐゴシック" pitchFamily="94" charset="-128"/>
              </a:rPr>
              <a:t> materials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3D720E57-F465-43F4-99A1-EFF2867DC320}" type="slidenum">
              <a:rPr lang="en-US" smtClean="0">
                <a:latin typeface="Arial" pitchFamily="34" charset="0"/>
                <a:ea typeface="ＭＳ Ｐゴシック"/>
                <a:cs typeface="ＭＳ Ｐゴシック"/>
              </a:rPr>
              <a:pPr/>
              <a:t>20</a:t>
            </a:fld>
            <a:endParaRPr lang="en-US" smtClean="0">
              <a:latin typeface="Arial" pitchFamily="34" charset="0"/>
              <a:ea typeface="ＭＳ Ｐゴシック"/>
              <a:cs typeface="ＭＳ Ｐゴシック"/>
            </a:endParaRPr>
          </a:p>
        </p:txBody>
      </p:sp>
      <p:sp>
        <p:nvSpPr>
          <p:cNvPr id="37891" name="Rectangle 2"/>
          <p:cNvSpPr>
            <a:spLocks noGrp="1" noRot="1" noChangeAspect="1" noChangeArrowheads="1" noTextEdit="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pPr eaLnBrk="1" hangingPunct="1">
              <a:spcBef>
                <a:spcPct val="0"/>
              </a:spcBef>
            </a:pPr>
            <a:endParaRPr lang="en-US" sz="2400" smtClean="0">
              <a:latin typeface="Arial" pitchFamily="34" charset="0"/>
              <a:ea typeface="ＭＳ Ｐゴシック"/>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4F15504A-7EE3-4880-9C5A-EF0BB693CBC3}" type="slidenum">
              <a:rPr lang="en-US" smtClean="0">
                <a:latin typeface="Arial" pitchFamily="34" charset="0"/>
                <a:ea typeface="ＭＳ Ｐゴシック"/>
                <a:cs typeface="ＭＳ Ｐゴシック"/>
              </a:rPr>
              <a:pPr/>
              <a:t>21</a:t>
            </a:fld>
            <a:endParaRPr lang="en-US" smtClean="0">
              <a:latin typeface="Arial" pitchFamily="34" charset="0"/>
              <a:ea typeface="ＭＳ Ｐゴシック"/>
              <a:cs typeface="ＭＳ Ｐゴシック"/>
            </a:endParaRPr>
          </a:p>
        </p:txBody>
      </p:sp>
      <p:sp>
        <p:nvSpPr>
          <p:cNvPr id="39939" name="Rectangle 2"/>
          <p:cNvSpPr>
            <a:spLocks noGrp="1" noRot="1" noChangeAspect="1" noChangeArrowheads="1" noTextEdit="1"/>
          </p:cNvSpPr>
          <p:nvPr>
            <p:ph type="sldImg"/>
          </p:nvPr>
        </p:nvSpPr>
        <p:spPr>
          <a:xfrm>
            <a:off x="1181100" y="696913"/>
            <a:ext cx="4648200" cy="3486150"/>
          </a:xfrm>
          <a:solidFill>
            <a:srgbClr val="FFFFFF"/>
          </a:solidFill>
          <a:ln/>
        </p:spPr>
      </p:sp>
      <p:sp>
        <p:nvSpPr>
          <p:cNvPr id="399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CA6B1B-5AF0-45C0-A36A-A963DE6D8C9B}" type="slidenum">
              <a:rPr lang="en-US"/>
              <a:pPr/>
              <a:t>33</a:t>
            </a:fld>
            <a:endParaRPr lang="en-US"/>
          </a:p>
        </p:txBody>
      </p:sp>
      <p:sp>
        <p:nvSpPr>
          <p:cNvPr id="384002" name="Rectangle 2"/>
          <p:cNvSpPr>
            <a:spLocks noGrp="1" noRot="1" noChangeAspect="1" noChangeArrowheads="1" noTextEdit="1"/>
          </p:cNvSpPr>
          <p:nvPr>
            <p:ph type="sldImg"/>
          </p:nvPr>
        </p:nvSpPr>
        <p:spPr>
          <a:xfrm>
            <a:off x="1190625" y="703263"/>
            <a:ext cx="4630738" cy="3473450"/>
          </a:xfrm>
          <a:ln/>
        </p:spPr>
      </p:sp>
      <p:sp>
        <p:nvSpPr>
          <p:cNvPr id="3840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354CC-AEDD-4ABD-8174-3927DEF8AF0E}" type="slidenum">
              <a:rPr lang="en-US"/>
              <a:pPr/>
              <a:t>2</a:t>
            </a:fld>
            <a:endParaRPr lang="en-US"/>
          </a:p>
        </p:txBody>
      </p:sp>
      <p:sp>
        <p:nvSpPr>
          <p:cNvPr id="369666" name="Rectangle 2"/>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369667"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77" tIns="46589" rIns="93177" bIns="46589"/>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884FB3B-9562-4E55-BC12-0E365EA1D54A}" type="slidenum">
              <a:rPr lang="en-US"/>
              <a:pPr/>
              <a:t>35</a:t>
            </a:fld>
            <a:endParaRPr lang="en-US"/>
          </a:p>
        </p:txBody>
      </p:sp>
      <p:sp>
        <p:nvSpPr>
          <p:cNvPr id="371714" name="Rectangle 2"/>
          <p:cNvSpPr>
            <a:spLocks noGrp="1" noRot="1" noChangeAspect="1" noChangeArrowheads="1" noTextEdit="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57CB4E-AB5F-464E-8893-8D5EE0AD286C}" type="slidenum">
              <a:rPr lang="en-US"/>
              <a:pPr/>
              <a:t>3</a:t>
            </a:fld>
            <a:endParaRPr lang="en-US"/>
          </a:p>
        </p:txBody>
      </p:sp>
      <p:sp>
        <p:nvSpPr>
          <p:cNvPr id="316418" name="Rectangle 2"/>
          <p:cNvSpPr>
            <a:spLocks noGrp="1" noRot="1" noChangeAspect="1" noChangeArrowheads="1"/>
          </p:cNvSpPr>
          <p:nvPr>
            <p:ph type="sldImg"/>
          </p:nvPr>
        </p:nvSpPr>
        <p:spPr bwMode="auto">
          <a:xfrm>
            <a:off x="1190625" y="703263"/>
            <a:ext cx="4630738" cy="3473450"/>
          </a:xfrm>
          <a:prstGeom prst="rect">
            <a:avLst/>
          </a:prstGeom>
          <a:solidFill>
            <a:srgbClr val="FFFFFF"/>
          </a:solidFill>
          <a:ln>
            <a:solidFill>
              <a:srgbClr val="000000"/>
            </a:solidFill>
            <a:miter lim="800000"/>
            <a:headEnd/>
            <a:tailEnd/>
          </a:ln>
        </p:spPr>
      </p:sp>
      <p:sp>
        <p:nvSpPr>
          <p:cNvPr id="316419"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77" tIns="46589" rIns="93177" bIns="46589"/>
          <a:lstStyle/>
          <a:p>
            <a:r>
              <a:rPr lang="en-US"/>
              <a:t>Multiple scientific and technical disciplines (left to right)</a:t>
            </a:r>
          </a:p>
          <a:p>
            <a:r>
              <a:rPr lang="en-US"/>
              <a:t>Forensic science center</a:t>
            </a:r>
          </a:p>
          <a:p>
            <a:r>
              <a:rPr lang="en-US"/>
              <a:t>Nanolaminate mirrors</a:t>
            </a:r>
          </a:p>
          <a:p>
            <a:r>
              <a:rPr lang="en-US"/>
              <a:t>Seismic discrimination of earthquakes/explosions</a:t>
            </a:r>
          </a:p>
          <a:p>
            <a:r>
              <a:rPr lang="en-US"/>
              <a:t>NARAC urban dispersion modeling</a:t>
            </a:r>
          </a:p>
          <a:p>
            <a:r>
              <a:rPr lang="en-US"/>
              <a:t>Photomicrograph of B. anthracis</a:t>
            </a:r>
          </a:p>
          <a:p>
            <a:endParaRPr lang="en-US"/>
          </a:p>
          <a:p>
            <a:r>
              <a:rPr lang="en-US"/>
              <a:t>Analysis, S&amp;T, and operations (left to right)</a:t>
            </a:r>
          </a:p>
          <a:p>
            <a:r>
              <a:rPr lang="en-US"/>
              <a:t>Microbiology laboratory</a:t>
            </a:r>
          </a:p>
          <a:p>
            <a:r>
              <a:rPr lang="en-US"/>
              <a:t>BKC knowledge management system</a:t>
            </a:r>
          </a:p>
          <a:p>
            <a:r>
              <a:rPr lang="en-US"/>
              <a:t>Mini-thermal cycler for rapid PCR</a:t>
            </a:r>
          </a:p>
          <a:p>
            <a:r>
              <a:rPr lang="en-US"/>
              <a:t>SATRN secure high-bandwidth laser comm</a:t>
            </a:r>
          </a:p>
          <a:p>
            <a:r>
              <a:rPr lang="en-US"/>
              <a:t>LLNL SMEs on UN inspection team in Iraq</a:t>
            </a:r>
          </a:p>
          <a:p>
            <a:endParaRPr lang="en-US"/>
          </a:p>
          <a:p>
            <a:r>
              <a:rPr lang="en-US"/>
              <a:t>Threats, R&amp;D, prototypes, and products (left to right)</a:t>
            </a:r>
          </a:p>
          <a:p>
            <a:r>
              <a:rPr lang="en-US"/>
              <a:t>Osama Bin Ladin</a:t>
            </a:r>
          </a:p>
          <a:p>
            <a:r>
              <a:rPr lang="en-US"/>
              <a:t>Atmospheric nuclear blast</a:t>
            </a:r>
          </a:p>
          <a:p>
            <a:r>
              <a:rPr lang="en-US"/>
              <a:t>Interdicted HEU sample</a:t>
            </a:r>
          </a:p>
          <a:p>
            <a:r>
              <a:rPr lang="en-US"/>
              <a:t>Large-area Compton imager</a:t>
            </a:r>
          </a:p>
          <a:p>
            <a:r>
              <a:rPr lang="en-US"/>
              <a:t>NARAC plume prediction overlaid on photo of actual plume (Tracy tire dump fire)</a:t>
            </a:r>
          </a:p>
          <a:p>
            <a:r>
              <a:rPr lang="en-US"/>
              <a:t>SPAMS (single particle aerosol mass spectrometer)</a:t>
            </a:r>
          </a:p>
          <a:p>
            <a:r>
              <a:rPr lang="en-US"/>
              <a:t>E.L.I.T.E. explosives test card</a:t>
            </a:r>
          </a:p>
          <a:p>
            <a:endParaRPr lang="en-US"/>
          </a:p>
          <a:p>
            <a:endParaRPr lang="en-US"/>
          </a:p>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3884FB3B-9562-4E55-BC12-0E365EA1D54A}" type="slidenum">
              <a:rPr lang="en-US"/>
              <a:pPr/>
              <a:t>4</a:t>
            </a:fld>
            <a:endParaRPr lang="en-US"/>
          </a:p>
        </p:txBody>
      </p:sp>
      <p:sp>
        <p:nvSpPr>
          <p:cNvPr id="371714" name="Rectangle 2"/>
          <p:cNvSpPr>
            <a:spLocks noGrp="1" noRot="1" noChangeAspect="1" noChangeArrowheads="1" noTextEdit="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970338" y="8829675"/>
            <a:ext cx="3038475" cy="465138"/>
          </a:xfrm>
          <a:prstGeom prst="rect">
            <a:avLst/>
          </a:prstGeom>
          <a:ln/>
        </p:spPr>
        <p:txBody>
          <a:bodyPr/>
          <a:lstStyle/>
          <a:p>
            <a:fld id="{463EECA4-4668-420A-9B83-8BC7166E2F29}" type="slidenum">
              <a:rPr lang="en-US"/>
              <a:pPr/>
              <a:t>5</a:t>
            </a:fld>
            <a:endParaRPr lang="en-US"/>
          </a:p>
        </p:txBody>
      </p:sp>
      <p:sp>
        <p:nvSpPr>
          <p:cNvPr id="357378" name="Rectangle 2"/>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357379"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77" tIns="46589" rIns="93177" bIns="46589"/>
          <a:lstStyle/>
          <a:p>
            <a:pPr eaLnBrk="0" hangingPunct="0">
              <a:spcBef>
                <a:spcPct val="0"/>
              </a:spcBef>
            </a:pPr>
            <a:endParaRPr lang="en-US" sz="2400">
              <a:latin typeface="Arial" charset="0"/>
              <a:ea typeface="ＭＳ Ｐゴシック" pitchFamily="36"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74F0F9-2E87-4716-884C-378CA674F9E5}" type="slidenum">
              <a:rPr lang="en-US"/>
              <a:pPr/>
              <a:t>7</a:t>
            </a:fld>
            <a:endParaRPr lang="en-US"/>
          </a:p>
        </p:txBody>
      </p:sp>
      <p:sp>
        <p:nvSpPr>
          <p:cNvPr id="375810" name="Rectangle 2"/>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375811"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55" tIns="46576" rIns="93155" bIns="46576"/>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B09513-3DF0-4E26-827A-AC2E401576AE}" type="slidenum">
              <a:rPr lang="en-US"/>
              <a:pPr/>
              <a:t>8</a:t>
            </a:fld>
            <a:endParaRPr lang="en-US"/>
          </a:p>
        </p:txBody>
      </p:sp>
      <p:sp>
        <p:nvSpPr>
          <p:cNvPr id="304130" name="Rectangle 2"/>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304131"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77" tIns="46589" rIns="93177" bIns="46589"/>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9136F06-F13D-440E-9DD7-62284DCF1025}" type="slidenum">
              <a:rPr lang="en-US" smtClean="0">
                <a:latin typeface="Arial" pitchFamily="34" charset="0"/>
                <a:ea typeface="ＭＳ Ｐゴシック"/>
                <a:cs typeface="ＭＳ Ｐゴシック"/>
              </a:rPr>
              <a:pPr/>
              <a:t>9</a:t>
            </a:fld>
            <a:endParaRPr lang="en-US" smtClean="0">
              <a:latin typeface="Arial" pitchFamily="34" charset="0"/>
              <a:ea typeface="ＭＳ Ｐゴシック"/>
              <a:cs typeface="ＭＳ Ｐゴシック"/>
            </a:endParaRPr>
          </a:p>
        </p:txBody>
      </p:sp>
      <p:sp>
        <p:nvSpPr>
          <p:cNvPr id="38915" name="Rectangle 2"/>
          <p:cNvSpPr>
            <a:spLocks noGrp="1" noRot="1" noChangeAspect="1" noChangeArrowheads="1" noTextEdit="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ln>
        </p:spPr>
        <p:txBody>
          <a:bodyPr/>
          <a:lstStyle/>
          <a:p>
            <a:pPr eaLnBrk="1" hangingPunct="1">
              <a:spcBef>
                <a:spcPct val="0"/>
              </a:spcBef>
            </a:pPr>
            <a:endParaRPr lang="en-US" sz="2400" smtClean="0">
              <a:latin typeface="Arial" pitchFamily="34" charset="0"/>
              <a:ea typeface="ＭＳ Ｐゴシック"/>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5A9F2-8D0B-4006-9213-F63CAD46D617}" type="slidenum">
              <a:rPr lang="en-US"/>
              <a:pPr/>
              <a:t>10</a:t>
            </a:fld>
            <a:endParaRPr lang="en-US"/>
          </a:p>
        </p:txBody>
      </p:sp>
      <p:sp>
        <p:nvSpPr>
          <p:cNvPr id="322562" name="Rectangle 2"/>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322563" name="Rectangle 3"/>
          <p:cNvSpPr>
            <a:spLocks noGrp="1" noChangeArrowheads="1"/>
          </p:cNvSpPr>
          <p:nvPr>
            <p:ph type="body" idx="1"/>
          </p:nvPr>
        </p:nvSpPr>
        <p:spPr bwMode="auto">
          <a:xfrm>
            <a:off x="935038" y="4416425"/>
            <a:ext cx="5140325" cy="4183063"/>
          </a:xfrm>
          <a:prstGeom prst="rect">
            <a:avLst/>
          </a:prstGeom>
          <a:solidFill>
            <a:srgbClr val="FFFFFF"/>
          </a:solidFill>
          <a:ln>
            <a:solidFill>
              <a:srgbClr val="000000"/>
            </a:solidFill>
            <a:miter lim="800000"/>
            <a:headEnd/>
            <a:tailEnd/>
          </a:ln>
        </p:spPr>
        <p:txBody>
          <a:bodyPr lIns="93177" tIns="46589" rIns="93177" bIns="46589"/>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5586" name="Group 2"/>
          <p:cNvGrpSpPr>
            <a:grpSpLocks/>
          </p:cNvGrpSpPr>
          <p:nvPr/>
        </p:nvGrpSpPr>
        <p:grpSpPr bwMode="auto">
          <a:xfrm>
            <a:off x="0" y="1828800"/>
            <a:ext cx="9144000" cy="1981200"/>
            <a:chOff x="0" y="0"/>
            <a:chExt cx="5760" cy="708"/>
          </a:xfrm>
        </p:grpSpPr>
        <p:sp>
          <p:nvSpPr>
            <p:cNvPr id="195587" name="Rectangle 3"/>
            <p:cNvSpPr>
              <a:spLocks noChangeArrowheads="1"/>
            </p:cNvSpPr>
            <p:nvPr userDrawn="1"/>
          </p:nvSpPr>
          <p:spPr bwMode="auto">
            <a:xfrm flipV="1">
              <a:off x="0" y="0"/>
              <a:ext cx="2880" cy="708"/>
            </a:xfrm>
            <a:prstGeom prst="rect">
              <a:avLst/>
            </a:prstGeom>
            <a:solidFill>
              <a:srgbClr val="124A91"/>
            </a:solidFill>
            <a:ln w="9525">
              <a:noFill/>
              <a:miter lim="800000"/>
              <a:headEnd/>
              <a:tailEnd/>
            </a:ln>
            <a:effectLst/>
          </p:spPr>
          <p:txBody>
            <a:bodyPr wrap="none" anchor="ctr"/>
            <a:lstStyle/>
            <a:p>
              <a:endParaRPr lang="en-US"/>
            </a:p>
          </p:txBody>
        </p:sp>
        <p:sp>
          <p:nvSpPr>
            <p:cNvPr id="195588" name="Rectangle 4"/>
            <p:cNvSpPr>
              <a:spLocks noChangeArrowheads="1"/>
            </p:cNvSpPr>
            <p:nvPr userDrawn="1"/>
          </p:nvSpPr>
          <p:spPr bwMode="auto">
            <a:xfrm flipV="1">
              <a:off x="2880" y="0"/>
              <a:ext cx="2880" cy="708"/>
            </a:xfrm>
            <a:prstGeom prst="rect">
              <a:avLst/>
            </a:prstGeom>
            <a:solidFill>
              <a:srgbClr val="124A91"/>
            </a:solidFill>
            <a:ln w="9525">
              <a:noFill/>
              <a:miter lim="800000"/>
              <a:headEnd/>
              <a:tailEnd/>
            </a:ln>
            <a:effectLst/>
          </p:spPr>
          <p:txBody>
            <a:bodyPr wrap="none" anchor="ctr"/>
            <a:lstStyle/>
            <a:p>
              <a:endParaRPr lang="en-US"/>
            </a:p>
          </p:txBody>
        </p:sp>
      </p:grpSp>
      <p:sp>
        <p:nvSpPr>
          <p:cNvPr id="195591" name="Rectangle 7"/>
          <p:cNvSpPr>
            <a:spLocks noGrp="1" noChangeArrowheads="1"/>
          </p:cNvSpPr>
          <p:nvPr>
            <p:ph type="subTitle" idx="1"/>
          </p:nvPr>
        </p:nvSpPr>
        <p:spPr>
          <a:xfrm>
            <a:off x="1295400" y="5638800"/>
            <a:ext cx="6477000" cy="914400"/>
          </a:xfrm>
        </p:spPr>
        <p:txBody>
          <a:bodyPr anchor="ctr"/>
          <a:lstStyle>
            <a:lvl1pPr marL="0" indent="0" algn="ctr">
              <a:buFont typeface="Wingdings" pitchFamily="2" charset="2"/>
              <a:buNone/>
              <a:defRPr/>
            </a:lvl1pPr>
          </a:lstStyle>
          <a:p>
            <a:r>
              <a:rPr lang="en-US"/>
              <a:t>Click to edit Master subtitle style</a:t>
            </a:r>
          </a:p>
        </p:txBody>
      </p:sp>
      <p:sp>
        <p:nvSpPr>
          <p:cNvPr id="195592" name="Rectangle 8"/>
          <p:cNvSpPr>
            <a:spLocks noGrp="1" noChangeArrowheads="1"/>
          </p:cNvSpPr>
          <p:nvPr>
            <p:ph type="ctrTitle"/>
          </p:nvPr>
        </p:nvSpPr>
        <p:spPr>
          <a:xfrm>
            <a:off x="685800" y="1905000"/>
            <a:ext cx="7772400" cy="1828800"/>
          </a:xfrm>
        </p:spPr>
        <p:txBody>
          <a:bodyPr anchor="ctr"/>
          <a:lstStyle>
            <a:lvl1pPr algn="ctr">
              <a:defRPr>
                <a:solidFill>
                  <a:schemeClr val="bg1"/>
                </a:solidFill>
              </a:defRPr>
            </a:lvl1pPr>
          </a:lstStyle>
          <a:p>
            <a:r>
              <a:rPr lang="en-US"/>
              <a:t>Click to edit Master title style</a:t>
            </a:r>
          </a:p>
        </p:txBody>
      </p:sp>
      <p:sp>
        <p:nvSpPr>
          <p:cNvPr id="195596" name="Rectangle 12"/>
          <p:cNvSpPr>
            <a:spLocks noChangeArrowheads="1"/>
          </p:cNvSpPr>
          <p:nvPr/>
        </p:nvSpPr>
        <p:spPr bwMode="auto">
          <a:xfrm>
            <a:off x="1452563" y="4800600"/>
            <a:ext cx="6400800" cy="876300"/>
          </a:xfrm>
          <a:prstGeom prst="rect">
            <a:avLst/>
          </a:prstGeom>
          <a:noFill/>
          <a:ln w="9525">
            <a:noFill/>
            <a:miter lim="800000"/>
            <a:headEnd/>
            <a:tailEnd/>
          </a:ln>
          <a:effectLst/>
        </p:spPr>
        <p:txBody>
          <a:bodyPr/>
          <a:lstStyle/>
          <a:p>
            <a:pPr>
              <a:spcBef>
                <a:spcPct val="0"/>
              </a:spcBef>
            </a:pPr>
            <a:endParaRPr lang="en-US" sz="2400">
              <a:solidFill>
                <a:schemeClr val="tx1"/>
              </a:solidFill>
              <a:latin typeface="Arial" charset="0"/>
            </a:endParaRPr>
          </a:p>
        </p:txBody>
      </p:sp>
      <p:sp>
        <p:nvSpPr>
          <p:cNvPr id="195597" name="Rectangle 13"/>
          <p:cNvSpPr>
            <a:spLocks noChangeArrowheads="1"/>
          </p:cNvSpPr>
          <p:nvPr/>
        </p:nvSpPr>
        <p:spPr bwMode="auto">
          <a:xfrm>
            <a:off x="1371600" y="5029200"/>
            <a:ext cx="6400800" cy="876300"/>
          </a:xfrm>
          <a:prstGeom prst="rect">
            <a:avLst/>
          </a:prstGeom>
          <a:noFill/>
          <a:ln w="9525">
            <a:noFill/>
            <a:miter lim="800000"/>
            <a:headEnd/>
            <a:tailEnd/>
          </a:ln>
          <a:effectLst/>
        </p:spPr>
        <p:txBody>
          <a:bodyPr/>
          <a:lstStyle/>
          <a:p>
            <a:pPr>
              <a:spcBef>
                <a:spcPct val="0"/>
              </a:spcBef>
            </a:pPr>
            <a:endParaRPr lang="en-US" sz="2400">
              <a:solidFill>
                <a:schemeClr val="tx1"/>
              </a:solidFill>
              <a:latin typeface="Arial" charset="0"/>
            </a:endParaRPr>
          </a:p>
        </p:txBody>
      </p:sp>
      <p:sp>
        <p:nvSpPr>
          <p:cNvPr id="195598" name="Text Box 14"/>
          <p:cNvSpPr txBox="1">
            <a:spLocks noChangeArrowheads="1"/>
          </p:cNvSpPr>
          <p:nvPr/>
        </p:nvSpPr>
        <p:spPr bwMode="auto">
          <a:xfrm>
            <a:off x="1371600" y="5105400"/>
            <a:ext cx="6400800" cy="457200"/>
          </a:xfrm>
          <a:prstGeom prst="rect">
            <a:avLst/>
          </a:prstGeom>
          <a:noFill/>
          <a:ln w="9525">
            <a:noFill/>
            <a:miter lim="800000"/>
            <a:headEnd/>
            <a:tailEnd/>
          </a:ln>
          <a:effectLst/>
        </p:spPr>
        <p:txBody>
          <a:bodyPr>
            <a:spAutoFit/>
          </a:bodyPr>
          <a:lstStyle/>
          <a:p>
            <a:endParaRPr lang="en-US" sz="2400">
              <a:solidFill>
                <a:schemeClr val="tx1"/>
              </a:solidFill>
              <a:latin typeface="Helvetica" pitchFamily="48" charset="0"/>
            </a:endParaRPr>
          </a:p>
        </p:txBody>
      </p:sp>
      <p:sp>
        <p:nvSpPr>
          <p:cNvPr id="195599" name="Rectangle 15"/>
          <p:cNvSpPr>
            <a:spLocks noChangeArrowheads="1"/>
          </p:cNvSpPr>
          <p:nvPr/>
        </p:nvSpPr>
        <p:spPr bwMode="auto">
          <a:xfrm>
            <a:off x="1371600" y="4800600"/>
            <a:ext cx="6400800" cy="876300"/>
          </a:xfrm>
          <a:prstGeom prst="rect">
            <a:avLst/>
          </a:prstGeom>
          <a:noFill/>
          <a:ln w="9525">
            <a:noFill/>
            <a:miter lim="800000"/>
            <a:headEnd/>
            <a:tailEnd/>
          </a:ln>
          <a:effectLst/>
        </p:spPr>
        <p:txBody>
          <a:bodyPr/>
          <a:lstStyle/>
          <a:p>
            <a:pPr>
              <a:spcBef>
                <a:spcPct val="0"/>
              </a:spcBef>
            </a:pPr>
            <a:endParaRPr lang="en-US" sz="2400">
              <a:solidFill>
                <a:schemeClr val="tx1"/>
              </a:solidFill>
              <a:latin typeface="Arial" charset="0"/>
            </a:endParaRPr>
          </a:p>
        </p:txBody>
      </p:sp>
      <p:sp>
        <p:nvSpPr>
          <p:cNvPr id="195609" name="Text Box 25"/>
          <p:cNvSpPr txBox="1">
            <a:spLocks noChangeArrowheads="1"/>
          </p:cNvSpPr>
          <p:nvPr userDrawn="1"/>
        </p:nvSpPr>
        <p:spPr bwMode="auto">
          <a:xfrm>
            <a:off x="1676400" y="609600"/>
            <a:ext cx="5856288" cy="519113"/>
          </a:xfrm>
          <a:prstGeom prst="rect">
            <a:avLst/>
          </a:prstGeom>
          <a:noFill/>
          <a:ln w="9525">
            <a:noFill/>
            <a:miter lim="800000"/>
            <a:headEnd/>
            <a:tailEnd/>
          </a:ln>
          <a:effectLst/>
        </p:spPr>
        <p:txBody>
          <a:bodyPr wrap="none">
            <a:spAutoFit/>
          </a:bodyPr>
          <a:lstStyle/>
          <a:p>
            <a:r>
              <a:rPr lang="en-US" sz="2800" b="1">
                <a:solidFill>
                  <a:srgbClr val="124A91"/>
                </a:solidFill>
                <a:latin typeface="Arial Narrow" pitchFamily="34" charset="0"/>
              </a:rPr>
              <a:t>Lawrence Livermore National Laboratory</a:t>
            </a:r>
          </a:p>
        </p:txBody>
      </p:sp>
      <p:grpSp>
        <p:nvGrpSpPr>
          <p:cNvPr id="195612" name="Group 28"/>
          <p:cNvGrpSpPr>
            <a:grpSpLocks/>
          </p:cNvGrpSpPr>
          <p:nvPr userDrawn="1"/>
        </p:nvGrpSpPr>
        <p:grpSpPr bwMode="auto">
          <a:xfrm>
            <a:off x="0" y="3886200"/>
            <a:ext cx="9144000" cy="76200"/>
            <a:chOff x="0" y="0"/>
            <a:chExt cx="5760" cy="708"/>
          </a:xfrm>
        </p:grpSpPr>
        <p:sp>
          <p:nvSpPr>
            <p:cNvPr id="195613" name="Rectangle 29"/>
            <p:cNvSpPr>
              <a:spLocks noChangeArrowheads="1"/>
            </p:cNvSpPr>
            <p:nvPr userDrawn="1"/>
          </p:nvSpPr>
          <p:spPr bwMode="auto">
            <a:xfrm flipV="1">
              <a:off x="0" y="0"/>
              <a:ext cx="2880" cy="708"/>
            </a:xfrm>
            <a:prstGeom prst="rect">
              <a:avLst/>
            </a:prstGeom>
            <a:solidFill>
              <a:srgbClr val="124A91"/>
            </a:solidFill>
            <a:ln w="9525">
              <a:noFill/>
              <a:miter lim="800000"/>
              <a:headEnd/>
              <a:tailEnd/>
            </a:ln>
            <a:effectLst/>
          </p:spPr>
          <p:txBody>
            <a:bodyPr wrap="none" anchor="ctr"/>
            <a:lstStyle/>
            <a:p>
              <a:endParaRPr lang="en-US"/>
            </a:p>
          </p:txBody>
        </p:sp>
        <p:sp>
          <p:nvSpPr>
            <p:cNvPr id="195614" name="Rectangle 30"/>
            <p:cNvSpPr>
              <a:spLocks noChangeArrowheads="1"/>
            </p:cNvSpPr>
            <p:nvPr userDrawn="1"/>
          </p:nvSpPr>
          <p:spPr bwMode="auto">
            <a:xfrm flipV="1">
              <a:off x="2880" y="0"/>
              <a:ext cx="2880" cy="708"/>
            </a:xfrm>
            <a:prstGeom prst="rect">
              <a:avLst/>
            </a:prstGeom>
            <a:solidFill>
              <a:srgbClr val="124A91"/>
            </a:solidFill>
            <a:ln w="9525">
              <a:noFill/>
              <a:miter lim="800000"/>
              <a:headEnd/>
              <a:tailEnd/>
            </a:ln>
            <a:effectLst/>
          </p:spPr>
          <p:txBody>
            <a:bodyPr wrap="none" anchor="ctr"/>
            <a:lstStyle/>
            <a:p>
              <a:endParaRPr lang="en-US"/>
            </a:p>
          </p:txBody>
        </p:sp>
      </p:grpSp>
      <p:grpSp>
        <p:nvGrpSpPr>
          <p:cNvPr id="195615" name="Group 31"/>
          <p:cNvGrpSpPr>
            <a:grpSpLocks/>
          </p:cNvGrpSpPr>
          <p:nvPr userDrawn="1"/>
        </p:nvGrpSpPr>
        <p:grpSpPr bwMode="auto">
          <a:xfrm>
            <a:off x="0" y="1676400"/>
            <a:ext cx="9144000" cy="76200"/>
            <a:chOff x="0" y="0"/>
            <a:chExt cx="5760" cy="708"/>
          </a:xfrm>
        </p:grpSpPr>
        <p:sp>
          <p:nvSpPr>
            <p:cNvPr id="195616" name="Rectangle 32"/>
            <p:cNvSpPr>
              <a:spLocks noChangeArrowheads="1"/>
            </p:cNvSpPr>
            <p:nvPr userDrawn="1"/>
          </p:nvSpPr>
          <p:spPr bwMode="auto">
            <a:xfrm flipV="1">
              <a:off x="0" y="0"/>
              <a:ext cx="2880" cy="708"/>
            </a:xfrm>
            <a:prstGeom prst="rect">
              <a:avLst/>
            </a:prstGeom>
            <a:solidFill>
              <a:srgbClr val="124A91"/>
            </a:solidFill>
            <a:ln w="9525">
              <a:noFill/>
              <a:miter lim="800000"/>
              <a:headEnd/>
              <a:tailEnd/>
            </a:ln>
            <a:effectLst/>
          </p:spPr>
          <p:txBody>
            <a:bodyPr wrap="none" anchor="ctr"/>
            <a:lstStyle/>
            <a:p>
              <a:endParaRPr lang="en-US"/>
            </a:p>
          </p:txBody>
        </p:sp>
        <p:sp>
          <p:nvSpPr>
            <p:cNvPr id="195617" name="Rectangle 33"/>
            <p:cNvSpPr>
              <a:spLocks noChangeArrowheads="1"/>
            </p:cNvSpPr>
            <p:nvPr userDrawn="1"/>
          </p:nvSpPr>
          <p:spPr bwMode="auto">
            <a:xfrm flipV="1">
              <a:off x="2880" y="0"/>
              <a:ext cx="2880" cy="708"/>
            </a:xfrm>
            <a:prstGeom prst="rect">
              <a:avLst/>
            </a:prstGeom>
            <a:solidFill>
              <a:srgbClr val="124A91"/>
            </a:solidFill>
            <a:ln w="9525">
              <a:noFill/>
              <a:miter lim="800000"/>
              <a:headEnd/>
              <a:tailEnd/>
            </a:ln>
            <a:effectLst/>
          </p:spPr>
          <p:txBody>
            <a:bodyPr wrap="none" anchor="ctr"/>
            <a:lstStyle/>
            <a:p>
              <a:endParaRPr lang="en-US"/>
            </a:p>
          </p:txBody>
        </p:sp>
      </p:grpSp>
      <p:pic>
        <p:nvPicPr>
          <p:cNvPr id="195620" name="Picture 36" descr="lab_icon_no_box_blue_rgb"/>
          <p:cNvPicPr>
            <a:picLocks noChangeAspect="1" noChangeArrowheads="1"/>
          </p:cNvPicPr>
          <p:nvPr userDrawn="1"/>
        </p:nvPicPr>
        <p:blipFill>
          <a:blip r:embed="rId2" cstate="print"/>
          <a:srcRect/>
          <a:stretch>
            <a:fillRect/>
          </a:stretch>
        </p:blipFill>
        <p:spPr bwMode="auto">
          <a:xfrm>
            <a:off x="4038600" y="4191000"/>
            <a:ext cx="1295400" cy="124777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152400"/>
            <a:ext cx="20193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152400"/>
            <a:ext cx="59055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950200" cy="80962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533400" y="1371600"/>
            <a:ext cx="8077200" cy="4724400"/>
          </a:xfrm>
        </p:spPr>
        <p:txBody>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152400"/>
            <a:ext cx="80772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371600"/>
            <a:ext cx="39624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39624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62" name="Rectangle 2"/>
          <p:cNvSpPr>
            <a:spLocks noChangeArrowheads="1"/>
          </p:cNvSpPr>
          <p:nvPr/>
        </p:nvSpPr>
        <p:spPr bwMode="auto">
          <a:xfrm>
            <a:off x="0" y="1069975"/>
            <a:ext cx="9144000" cy="5788025"/>
          </a:xfrm>
          <a:prstGeom prst="rect">
            <a:avLst/>
          </a:prstGeom>
          <a:gradFill rotWithShape="1">
            <a:gsLst>
              <a:gs pos="0">
                <a:srgbClr val="E4EAFF">
                  <a:gamma/>
                  <a:tint val="41176"/>
                  <a:invGamma/>
                </a:srgbClr>
              </a:gs>
              <a:gs pos="100000">
                <a:srgbClr val="E4EAFF"/>
              </a:gs>
            </a:gsLst>
            <a:lin ang="2700000" scaled="1"/>
          </a:gradFill>
          <a:ln w="9525">
            <a:noFill/>
            <a:miter lim="800000"/>
            <a:headEnd/>
            <a:tailEnd/>
          </a:ln>
          <a:effectLst/>
        </p:spPr>
        <p:txBody>
          <a:bodyPr wrap="none" anchor="ctr"/>
          <a:lstStyle/>
          <a:p>
            <a:pPr algn="ctr"/>
            <a:endParaRPr lang="en-US"/>
          </a:p>
        </p:txBody>
      </p:sp>
      <p:sp>
        <p:nvSpPr>
          <p:cNvPr id="194563" name="Rectangle 3"/>
          <p:cNvSpPr>
            <a:spLocks noGrp="1" noChangeArrowheads="1"/>
          </p:cNvSpPr>
          <p:nvPr>
            <p:ph type="body" idx="1"/>
          </p:nvPr>
        </p:nvSpPr>
        <p:spPr bwMode="auto">
          <a:xfrm>
            <a:off x="533400" y="1371600"/>
            <a:ext cx="8077200" cy="472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94564" name="Group 4"/>
          <p:cNvGrpSpPr>
            <a:grpSpLocks/>
          </p:cNvGrpSpPr>
          <p:nvPr/>
        </p:nvGrpSpPr>
        <p:grpSpPr bwMode="auto">
          <a:xfrm>
            <a:off x="0" y="1066800"/>
            <a:ext cx="9142413" cy="76200"/>
            <a:chOff x="0" y="0"/>
            <a:chExt cx="5760" cy="708"/>
          </a:xfrm>
        </p:grpSpPr>
        <p:sp>
          <p:nvSpPr>
            <p:cNvPr id="194565" name="Rectangle 5"/>
            <p:cNvSpPr>
              <a:spLocks noChangeArrowheads="1"/>
            </p:cNvSpPr>
            <p:nvPr userDrawn="1"/>
          </p:nvSpPr>
          <p:spPr bwMode="auto">
            <a:xfrm flipV="1">
              <a:off x="0" y="0"/>
              <a:ext cx="2880" cy="708"/>
            </a:xfrm>
            <a:prstGeom prst="rect">
              <a:avLst/>
            </a:prstGeom>
            <a:solidFill>
              <a:srgbClr val="124A91"/>
            </a:solidFill>
            <a:ln w="9525">
              <a:noFill/>
              <a:miter lim="800000"/>
              <a:headEnd/>
              <a:tailEnd/>
            </a:ln>
            <a:effectLst/>
          </p:spPr>
          <p:txBody>
            <a:bodyPr wrap="none" anchor="ctr"/>
            <a:lstStyle/>
            <a:p>
              <a:endParaRPr lang="en-US"/>
            </a:p>
          </p:txBody>
        </p:sp>
        <p:sp>
          <p:nvSpPr>
            <p:cNvPr id="194566" name="Rectangle 6"/>
            <p:cNvSpPr>
              <a:spLocks noChangeArrowheads="1"/>
            </p:cNvSpPr>
            <p:nvPr userDrawn="1"/>
          </p:nvSpPr>
          <p:spPr bwMode="auto">
            <a:xfrm flipV="1">
              <a:off x="2880" y="0"/>
              <a:ext cx="2880" cy="708"/>
            </a:xfrm>
            <a:prstGeom prst="rect">
              <a:avLst/>
            </a:prstGeom>
            <a:solidFill>
              <a:srgbClr val="124A91"/>
            </a:solidFill>
            <a:ln w="9525">
              <a:noFill/>
              <a:miter lim="800000"/>
              <a:headEnd/>
              <a:tailEnd/>
            </a:ln>
            <a:effectLst/>
          </p:spPr>
          <p:txBody>
            <a:bodyPr wrap="none" anchor="ctr"/>
            <a:lstStyle/>
            <a:p>
              <a:endParaRPr lang="en-US"/>
            </a:p>
          </p:txBody>
        </p:sp>
      </p:grpSp>
      <p:sp>
        <p:nvSpPr>
          <p:cNvPr id="194567" name="Line 7"/>
          <p:cNvSpPr>
            <a:spLocks noChangeShapeType="1"/>
          </p:cNvSpPr>
          <p:nvPr/>
        </p:nvSpPr>
        <p:spPr bwMode="auto">
          <a:xfrm>
            <a:off x="3505200" y="6477000"/>
            <a:ext cx="4572000" cy="0"/>
          </a:xfrm>
          <a:prstGeom prst="line">
            <a:avLst/>
          </a:prstGeom>
          <a:noFill/>
          <a:ln w="6350">
            <a:solidFill>
              <a:srgbClr val="004483"/>
            </a:solidFill>
            <a:round/>
            <a:headEnd/>
            <a:tailEnd/>
          </a:ln>
          <a:effectLst/>
        </p:spPr>
        <p:txBody>
          <a:bodyPr/>
          <a:lstStyle/>
          <a:p>
            <a:endParaRPr lang="en-US"/>
          </a:p>
        </p:txBody>
      </p:sp>
      <p:sp>
        <p:nvSpPr>
          <p:cNvPr id="194568" name="Text Box 8"/>
          <p:cNvSpPr txBox="1">
            <a:spLocks noChangeArrowheads="1"/>
          </p:cNvSpPr>
          <p:nvPr/>
        </p:nvSpPr>
        <p:spPr bwMode="auto">
          <a:xfrm>
            <a:off x="8677275" y="6586538"/>
            <a:ext cx="314325" cy="195262"/>
          </a:xfrm>
          <a:prstGeom prst="rect">
            <a:avLst/>
          </a:prstGeom>
          <a:noFill/>
          <a:ln w="12700">
            <a:noFill/>
            <a:miter lim="800000"/>
            <a:headEnd type="none" w="sm" len="sm"/>
            <a:tailEnd type="none" w="sm" len="sm"/>
          </a:ln>
          <a:effectLst/>
        </p:spPr>
        <p:txBody>
          <a:bodyPr lIns="0">
            <a:spAutoFit/>
          </a:bodyPr>
          <a:lstStyle/>
          <a:p>
            <a:pPr algn="r">
              <a:lnSpc>
                <a:spcPct val="75000"/>
              </a:lnSpc>
              <a:spcBef>
                <a:spcPct val="0"/>
              </a:spcBef>
            </a:pPr>
            <a:fld id="{AEEF7984-2DCB-4E10-82C3-2C8D3EA73F20}" type="slidenum">
              <a:rPr lang="en-US" sz="900">
                <a:solidFill>
                  <a:schemeClr val="tx1"/>
                </a:solidFill>
                <a:latin typeface="Arial Narrow" pitchFamily="34" charset="0"/>
              </a:rPr>
              <a:pPr algn="r">
                <a:lnSpc>
                  <a:spcPct val="75000"/>
                </a:lnSpc>
                <a:spcBef>
                  <a:spcPct val="0"/>
                </a:spcBef>
              </a:pPr>
              <a:t>‹#›</a:t>
            </a:fld>
            <a:endParaRPr lang="en-US" sz="900">
              <a:solidFill>
                <a:schemeClr val="tx1"/>
              </a:solidFill>
              <a:latin typeface="Arial Narrow" pitchFamily="34" charset="0"/>
            </a:endParaRPr>
          </a:p>
        </p:txBody>
      </p:sp>
      <p:sp>
        <p:nvSpPr>
          <p:cNvPr id="194569" name="Rectangle 9"/>
          <p:cNvSpPr>
            <a:spLocks noGrp="1" noChangeArrowheads="1"/>
          </p:cNvSpPr>
          <p:nvPr>
            <p:ph type="title"/>
          </p:nvPr>
        </p:nvSpPr>
        <p:spPr bwMode="auto">
          <a:xfrm>
            <a:off x="609600" y="152400"/>
            <a:ext cx="7950200" cy="80962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p>
        </p:txBody>
      </p:sp>
      <p:sp>
        <p:nvSpPr>
          <p:cNvPr id="194574" name="Rectangle 14"/>
          <p:cNvSpPr>
            <a:spLocks noChangeArrowheads="1"/>
          </p:cNvSpPr>
          <p:nvPr/>
        </p:nvSpPr>
        <p:spPr bwMode="auto">
          <a:xfrm>
            <a:off x="8464550" y="6378575"/>
            <a:ext cx="184150" cy="457200"/>
          </a:xfrm>
          <a:prstGeom prst="rect">
            <a:avLst/>
          </a:prstGeom>
          <a:noFill/>
          <a:ln w="9525">
            <a:noFill/>
            <a:miter lim="800000"/>
            <a:headEnd/>
            <a:tailEnd/>
          </a:ln>
        </p:spPr>
        <p:txBody>
          <a:bodyPr wrap="none">
            <a:spAutoFit/>
          </a:bodyPr>
          <a:lstStyle/>
          <a:p>
            <a:pPr>
              <a:spcBef>
                <a:spcPct val="0"/>
              </a:spcBef>
            </a:pPr>
            <a:endParaRPr lang="en-US" sz="2400">
              <a:solidFill>
                <a:schemeClr val="tx1"/>
              </a:solidFill>
              <a:latin typeface="Arial" charset="0"/>
            </a:endParaRPr>
          </a:p>
        </p:txBody>
      </p:sp>
      <p:sp>
        <p:nvSpPr>
          <p:cNvPr id="194575" name="Rectangle 15"/>
          <p:cNvSpPr>
            <a:spLocks noChangeArrowheads="1"/>
          </p:cNvSpPr>
          <p:nvPr/>
        </p:nvSpPr>
        <p:spPr bwMode="auto">
          <a:xfrm>
            <a:off x="6884988" y="6629400"/>
            <a:ext cx="331787" cy="184150"/>
          </a:xfrm>
          <a:prstGeom prst="rect">
            <a:avLst/>
          </a:prstGeom>
          <a:noFill/>
          <a:ln w="9525">
            <a:noFill/>
            <a:miter lim="800000"/>
            <a:headEnd/>
            <a:tailEnd/>
          </a:ln>
          <a:effectLst/>
        </p:spPr>
        <p:txBody>
          <a:bodyPr wrap="none">
            <a:spAutoFit/>
          </a:bodyPr>
          <a:lstStyle/>
          <a:p>
            <a:r>
              <a:rPr lang="en-US" sz="600" b="1">
                <a:solidFill>
                  <a:schemeClr val="tx1"/>
                </a:solidFill>
                <a:latin typeface="Helvetica" pitchFamily="48" charset="0"/>
              </a:rPr>
              <a:t>2.08</a:t>
            </a:r>
          </a:p>
        </p:txBody>
      </p:sp>
      <p:sp>
        <p:nvSpPr>
          <p:cNvPr id="194577" name="Text Box 17"/>
          <p:cNvSpPr txBox="1">
            <a:spLocks noChangeArrowheads="1"/>
          </p:cNvSpPr>
          <p:nvPr/>
        </p:nvSpPr>
        <p:spPr bwMode="auto">
          <a:xfrm>
            <a:off x="990600" y="6324600"/>
            <a:ext cx="3657600" cy="304800"/>
          </a:xfrm>
          <a:prstGeom prst="rect">
            <a:avLst/>
          </a:prstGeom>
          <a:noFill/>
          <a:ln w="9525">
            <a:noFill/>
            <a:miter lim="800000"/>
            <a:headEnd/>
            <a:tailEnd/>
          </a:ln>
          <a:effectLst/>
        </p:spPr>
        <p:txBody>
          <a:bodyPr>
            <a:spAutoFit/>
          </a:bodyPr>
          <a:lstStyle/>
          <a:p>
            <a:endParaRPr lang="en-US"/>
          </a:p>
        </p:txBody>
      </p:sp>
      <p:sp>
        <p:nvSpPr>
          <p:cNvPr id="194578" name="Text Box 18"/>
          <p:cNvSpPr txBox="1">
            <a:spLocks noChangeArrowheads="1"/>
          </p:cNvSpPr>
          <p:nvPr/>
        </p:nvSpPr>
        <p:spPr bwMode="auto">
          <a:xfrm>
            <a:off x="990600" y="6324600"/>
            <a:ext cx="3063875" cy="304800"/>
          </a:xfrm>
          <a:prstGeom prst="rect">
            <a:avLst/>
          </a:prstGeom>
          <a:noFill/>
          <a:ln w="9525">
            <a:noFill/>
            <a:miter lim="800000"/>
            <a:headEnd/>
            <a:tailEnd/>
          </a:ln>
          <a:effectLst/>
        </p:spPr>
        <p:txBody>
          <a:bodyPr>
            <a:spAutoFit/>
          </a:bodyPr>
          <a:lstStyle/>
          <a:p>
            <a:endParaRPr lang="en-US"/>
          </a:p>
        </p:txBody>
      </p:sp>
      <p:sp>
        <p:nvSpPr>
          <p:cNvPr id="194580" name="Text Box 20"/>
          <p:cNvSpPr txBox="1">
            <a:spLocks noChangeArrowheads="1"/>
          </p:cNvSpPr>
          <p:nvPr/>
        </p:nvSpPr>
        <p:spPr bwMode="auto">
          <a:xfrm>
            <a:off x="457200" y="6324600"/>
            <a:ext cx="3276600" cy="304800"/>
          </a:xfrm>
          <a:prstGeom prst="rect">
            <a:avLst/>
          </a:prstGeom>
          <a:noFill/>
          <a:ln w="9525">
            <a:noFill/>
            <a:miter lim="800000"/>
            <a:headEnd/>
            <a:tailEnd/>
          </a:ln>
          <a:effectLst/>
        </p:spPr>
        <p:txBody>
          <a:bodyPr>
            <a:spAutoFit/>
          </a:bodyPr>
          <a:lstStyle/>
          <a:p>
            <a:r>
              <a:rPr lang="en-US" b="1">
                <a:solidFill>
                  <a:srgbClr val="124A91"/>
                </a:solidFill>
                <a:latin typeface="Arial Narrow" pitchFamily="34" charset="0"/>
              </a:rPr>
              <a:t>Lawrence Livermore National Laboratory</a:t>
            </a:r>
          </a:p>
        </p:txBody>
      </p:sp>
      <p:pic>
        <p:nvPicPr>
          <p:cNvPr id="194581" name="Picture 21" descr="lab_icon_no_box_blue_rgb"/>
          <p:cNvPicPr>
            <a:picLocks noChangeAspect="1" noChangeArrowheads="1"/>
          </p:cNvPicPr>
          <p:nvPr/>
        </p:nvPicPr>
        <p:blipFill>
          <a:blip r:embed="rId15" cstate="print"/>
          <a:srcRect/>
          <a:stretch>
            <a:fillRect/>
          </a:stretch>
        </p:blipFill>
        <p:spPr bwMode="auto">
          <a:xfrm>
            <a:off x="8153400" y="6248400"/>
            <a:ext cx="533400" cy="512763"/>
          </a:xfrm>
          <a:prstGeom prst="rect">
            <a:avLst/>
          </a:prstGeom>
          <a:noFill/>
        </p:spPr>
      </p:pic>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xStyles>
    <p:titleStyle>
      <a:lvl1pPr algn="l" rtl="0" fontAlgn="base">
        <a:spcBef>
          <a:spcPct val="0"/>
        </a:spcBef>
        <a:spcAft>
          <a:spcPct val="0"/>
        </a:spcAft>
        <a:defRPr sz="3200" b="1">
          <a:solidFill>
            <a:srgbClr val="124A91"/>
          </a:solidFill>
          <a:latin typeface="+mj-lt"/>
          <a:ea typeface="+mj-ea"/>
          <a:cs typeface="+mj-cs"/>
        </a:defRPr>
      </a:lvl1pPr>
      <a:lvl2pPr algn="l" rtl="0" fontAlgn="base">
        <a:spcBef>
          <a:spcPct val="0"/>
        </a:spcBef>
        <a:spcAft>
          <a:spcPct val="0"/>
        </a:spcAft>
        <a:defRPr sz="3200" b="1">
          <a:solidFill>
            <a:srgbClr val="124A91"/>
          </a:solidFill>
          <a:latin typeface="Arial Narrow" pitchFamily="34" charset="0"/>
          <a:ea typeface="ＭＳ Ｐゴシック" pitchFamily="48" charset="-128"/>
        </a:defRPr>
      </a:lvl2pPr>
      <a:lvl3pPr algn="l" rtl="0" fontAlgn="base">
        <a:spcBef>
          <a:spcPct val="0"/>
        </a:spcBef>
        <a:spcAft>
          <a:spcPct val="0"/>
        </a:spcAft>
        <a:defRPr sz="3200" b="1">
          <a:solidFill>
            <a:srgbClr val="124A91"/>
          </a:solidFill>
          <a:latin typeface="Arial Narrow" pitchFamily="34" charset="0"/>
          <a:ea typeface="ＭＳ Ｐゴシック" pitchFamily="48" charset="-128"/>
        </a:defRPr>
      </a:lvl3pPr>
      <a:lvl4pPr algn="l" rtl="0" fontAlgn="base">
        <a:spcBef>
          <a:spcPct val="0"/>
        </a:spcBef>
        <a:spcAft>
          <a:spcPct val="0"/>
        </a:spcAft>
        <a:defRPr sz="3200" b="1">
          <a:solidFill>
            <a:srgbClr val="124A91"/>
          </a:solidFill>
          <a:latin typeface="Arial Narrow" pitchFamily="34" charset="0"/>
          <a:ea typeface="ＭＳ Ｐゴシック" pitchFamily="48" charset="-128"/>
        </a:defRPr>
      </a:lvl4pPr>
      <a:lvl5pPr algn="l" rtl="0" fontAlgn="base">
        <a:spcBef>
          <a:spcPct val="0"/>
        </a:spcBef>
        <a:spcAft>
          <a:spcPct val="0"/>
        </a:spcAft>
        <a:defRPr sz="3200" b="1">
          <a:solidFill>
            <a:srgbClr val="124A91"/>
          </a:solidFill>
          <a:latin typeface="Arial Narrow" pitchFamily="34" charset="0"/>
          <a:ea typeface="ＭＳ Ｐゴシック" pitchFamily="48" charset="-128"/>
        </a:defRPr>
      </a:lvl5pPr>
      <a:lvl6pPr marL="457200" algn="l" rtl="0" fontAlgn="base">
        <a:spcBef>
          <a:spcPct val="0"/>
        </a:spcBef>
        <a:spcAft>
          <a:spcPct val="0"/>
        </a:spcAft>
        <a:defRPr sz="3200" b="1">
          <a:solidFill>
            <a:srgbClr val="124A91"/>
          </a:solidFill>
          <a:latin typeface="Arial Narrow" pitchFamily="34" charset="0"/>
          <a:ea typeface="ＭＳ Ｐゴシック" pitchFamily="48" charset="-128"/>
        </a:defRPr>
      </a:lvl6pPr>
      <a:lvl7pPr marL="914400" algn="l" rtl="0" fontAlgn="base">
        <a:spcBef>
          <a:spcPct val="0"/>
        </a:spcBef>
        <a:spcAft>
          <a:spcPct val="0"/>
        </a:spcAft>
        <a:defRPr sz="3200" b="1">
          <a:solidFill>
            <a:srgbClr val="124A91"/>
          </a:solidFill>
          <a:latin typeface="Arial Narrow" pitchFamily="34" charset="0"/>
          <a:ea typeface="ＭＳ Ｐゴシック" pitchFamily="48" charset="-128"/>
        </a:defRPr>
      </a:lvl7pPr>
      <a:lvl8pPr marL="1371600" algn="l" rtl="0" fontAlgn="base">
        <a:spcBef>
          <a:spcPct val="0"/>
        </a:spcBef>
        <a:spcAft>
          <a:spcPct val="0"/>
        </a:spcAft>
        <a:defRPr sz="3200" b="1">
          <a:solidFill>
            <a:srgbClr val="124A91"/>
          </a:solidFill>
          <a:latin typeface="Arial Narrow" pitchFamily="34" charset="0"/>
          <a:ea typeface="ＭＳ Ｐゴシック" pitchFamily="48" charset="-128"/>
        </a:defRPr>
      </a:lvl8pPr>
      <a:lvl9pPr marL="1828800" algn="l" rtl="0" fontAlgn="base">
        <a:spcBef>
          <a:spcPct val="0"/>
        </a:spcBef>
        <a:spcAft>
          <a:spcPct val="0"/>
        </a:spcAft>
        <a:defRPr sz="3200" b="1">
          <a:solidFill>
            <a:srgbClr val="124A91"/>
          </a:solidFill>
          <a:latin typeface="Arial Narrow" pitchFamily="34" charset="0"/>
          <a:ea typeface="ＭＳ Ｐゴシック" pitchFamily="48" charset="-128"/>
        </a:defRPr>
      </a:lvl9pPr>
    </p:titleStyle>
    <p:bodyStyle>
      <a:lvl1pPr marL="342900" indent="-342900" algn="l" rtl="0" fontAlgn="base">
        <a:spcBef>
          <a:spcPct val="20000"/>
        </a:spcBef>
        <a:spcAft>
          <a:spcPct val="0"/>
        </a:spcAft>
        <a:buClr>
          <a:srgbClr val="004483"/>
        </a:buClr>
        <a:buFont typeface="Wingdings" pitchFamily="2" charset="2"/>
        <a:buChar char="§"/>
        <a:defRPr sz="2400">
          <a:solidFill>
            <a:schemeClr val="tx1"/>
          </a:solidFill>
          <a:latin typeface="+mn-lt"/>
          <a:ea typeface="+mn-ea"/>
          <a:cs typeface="+mn-cs"/>
        </a:defRPr>
      </a:lvl1pPr>
      <a:lvl2pPr marL="742950" indent="-285750" algn="l" rtl="0" fontAlgn="base">
        <a:spcBef>
          <a:spcPct val="20000"/>
        </a:spcBef>
        <a:spcAft>
          <a:spcPct val="0"/>
        </a:spcAft>
        <a:buClr>
          <a:srgbClr val="004483"/>
        </a:buClr>
        <a:buFont typeface="Times" pitchFamily="48" charset="0"/>
        <a:buChar char="•"/>
        <a:defRPr sz="2400">
          <a:solidFill>
            <a:schemeClr val="tx1"/>
          </a:solidFill>
          <a:latin typeface="+mn-lt"/>
          <a:ea typeface="+mn-ea"/>
        </a:defRPr>
      </a:lvl2pPr>
      <a:lvl3pPr marL="1143000" indent="-228600" algn="l" rtl="0" fontAlgn="base">
        <a:spcBef>
          <a:spcPct val="20000"/>
        </a:spcBef>
        <a:spcAft>
          <a:spcPct val="0"/>
        </a:spcAft>
        <a:buClr>
          <a:srgbClr val="004483"/>
        </a:buClr>
        <a:buFont typeface="Symbol" pitchFamily="18" charset="2"/>
        <a:buChar char=""/>
        <a:defRPr sz="2400">
          <a:solidFill>
            <a:schemeClr val="tx1"/>
          </a:solidFill>
          <a:latin typeface="+mn-lt"/>
          <a:ea typeface="+mn-ea"/>
        </a:defRPr>
      </a:lvl3pPr>
      <a:lvl4pPr marL="1600200" indent="-228600" algn="l" rtl="0" fontAlgn="base">
        <a:spcBef>
          <a:spcPct val="20000"/>
        </a:spcBef>
        <a:spcAft>
          <a:spcPct val="0"/>
        </a:spcAft>
        <a:buClr>
          <a:srgbClr val="004483"/>
        </a:buClr>
        <a:buFont typeface="Symbol" pitchFamily="18" charset="2"/>
        <a:buChar char=""/>
        <a:defRPr sz="2000">
          <a:solidFill>
            <a:schemeClr val="tx1"/>
          </a:solidFill>
          <a:latin typeface="+mn-lt"/>
          <a:ea typeface="+mn-ea"/>
        </a:defRPr>
      </a:lvl4pPr>
      <a:lvl5pPr marL="2057400" indent="-228600" algn="l" rtl="0" fontAlgn="base">
        <a:spcBef>
          <a:spcPct val="20000"/>
        </a:spcBef>
        <a:spcAft>
          <a:spcPct val="0"/>
        </a:spcAft>
        <a:buClr>
          <a:srgbClr val="004483"/>
        </a:buClr>
        <a:buFont typeface="Geneva CE" pitchFamily="48" charset="-18"/>
        <a:buChar char="»"/>
        <a:defRPr sz="2000">
          <a:solidFill>
            <a:schemeClr val="tx1"/>
          </a:solidFill>
          <a:latin typeface="+mn-lt"/>
          <a:ea typeface="+mn-ea"/>
        </a:defRPr>
      </a:lvl5pPr>
      <a:lvl6pPr marL="2514600" indent="-228600" algn="l" rtl="0" fontAlgn="base">
        <a:spcBef>
          <a:spcPct val="20000"/>
        </a:spcBef>
        <a:spcAft>
          <a:spcPct val="0"/>
        </a:spcAft>
        <a:buClr>
          <a:srgbClr val="004483"/>
        </a:buClr>
        <a:buFont typeface="Geneva CE" pitchFamily="48" charset="-18"/>
        <a:buChar char="»"/>
        <a:defRPr sz="2000">
          <a:solidFill>
            <a:schemeClr val="tx1"/>
          </a:solidFill>
          <a:latin typeface="+mn-lt"/>
          <a:ea typeface="+mn-ea"/>
        </a:defRPr>
      </a:lvl6pPr>
      <a:lvl7pPr marL="2971800" indent="-228600" algn="l" rtl="0" fontAlgn="base">
        <a:spcBef>
          <a:spcPct val="20000"/>
        </a:spcBef>
        <a:spcAft>
          <a:spcPct val="0"/>
        </a:spcAft>
        <a:buClr>
          <a:srgbClr val="004483"/>
        </a:buClr>
        <a:buFont typeface="Geneva CE" pitchFamily="48" charset="-18"/>
        <a:buChar char="»"/>
        <a:defRPr sz="2000">
          <a:solidFill>
            <a:schemeClr val="tx1"/>
          </a:solidFill>
          <a:latin typeface="+mn-lt"/>
          <a:ea typeface="+mn-ea"/>
        </a:defRPr>
      </a:lvl7pPr>
      <a:lvl8pPr marL="3429000" indent="-228600" algn="l" rtl="0" fontAlgn="base">
        <a:spcBef>
          <a:spcPct val="20000"/>
        </a:spcBef>
        <a:spcAft>
          <a:spcPct val="0"/>
        </a:spcAft>
        <a:buClr>
          <a:srgbClr val="004483"/>
        </a:buClr>
        <a:buFont typeface="Geneva CE" pitchFamily="48" charset="-18"/>
        <a:buChar char="»"/>
        <a:defRPr sz="2000">
          <a:solidFill>
            <a:schemeClr val="tx1"/>
          </a:solidFill>
          <a:latin typeface="+mn-lt"/>
          <a:ea typeface="+mn-ea"/>
        </a:defRPr>
      </a:lvl8pPr>
      <a:lvl9pPr marL="3886200" indent="-228600" algn="l" rtl="0" fontAlgn="base">
        <a:spcBef>
          <a:spcPct val="20000"/>
        </a:spcBef>
        <a:spcAft>
          <a:spcPct val="0"/>
        </a:spcAft>
        <a:buClr>
          <a:srgbClr val="004483"/>
        </a:buClr>
        <a:buFont typeface="Geneva CE" pitchFamily="48" charset="-18"/>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15.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jpeg"/><Relationship Id="rId11" Type="http://schemas.openxmlformats.org/officeDocument/2006/relationships/image" Target="../media/image67.png"/><Relationship Id="rId5" Type="http://schemas.openxmlformats.org/officeDocument/2006/relationships/image" Target="../media/image61.jpeg"/><Relationship Id="rId10" Type="http://schemas.openxmlformats.org/officeDocument/2006/relationships/image" Target="../media/image66.jpeg"/><Relationship Id="rId4" Type="http://schemas.openxmlformats.org/officeDocument/2006/relationships/image" Target="../media/image60.jpeg"/><Relationship Id="rId9" Type="http://schemas.openxmlformats.org/officeDocument/2006/relationships/image" Target="../media/image65.jpe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1.emf"/><Relationship Id="rId5" Type="http://schemas.openxmlformats.org/officeDocument/2006/relationships/image" Target="../media/image70.wmf"/><Relationship Id="rId10" Type="http://schemas.openxmlformats.org/officeDocument/2006/relationships/image" Target="../media/image75.jpeg"/><Relationship Id="rId4" Type="http://schemas.openxmlformats.org/officeDocument/2006/relationships/image" Target="../media/image69.jpeg"/><Relationship Id="rId9" Type="http://schemas.openxmlformats.org/officeDocument/2006/relationships/image" Target="../media/image7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jpe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5.jpeg"/><Relationship Id="rId5" Type="http://schemas.openxmlformats.org/officeDocument/2006/relationships/image" Target="../media/image84.jpe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png"/><Relationship Id="rId7" Type="http://schemas.openxmlformats.org/officeDocument/2006/relationships/image" Target="../media/image94.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jpe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2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jpeg"/></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18" Type="http://schemas.openxmlformats.org/officeDocument/2006/relationships/image" Target="../media/image22.jpeg"/><Relationship Id="rId3" Type="http://schemas.openxmlformats.org/officeDocument/2006/relationships/image" Target="../media/image7.jpeg"/><Relationship Id="rId7" Type="http://schemas.openxmlformats.org/officeDocument/2006/relationships/image" Target="../media/image11.wmf"/><Relationship Id="rId12" Type="http://schemas.openxmlformats.org/officeDocument/2006/relationships/image" Target="../media/image16.jpe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19" Type="http://schemas.openxmlformats.org/officeDocument/2006/relationships/image" Target="../media/image23.jpeg"/><Relationship Id="rId4" Type="http://schemas.openxmlformats.org/officeDocument/2006/relationships/image" Target="../media/image8.jpeg"/><Relationship Id="rId9" Type="http://schemas.openxmlformats.org/officeDocument/2006/relationships/image" Target="../media/image13.wmf"/><Relationship Id="rId14" Type="http://schemas.openxmlformats.org/officeDocument/2006/relationships/image" Target="../media/image18.jpeg"/></Relationships>
</file>

<file path=ppt/slides/_rels/slide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3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hyperlink" Target="mailto:smith80@llnl.gov"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mailto:mccormick11@llnl.go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oleObject" Target="../embeddings/Microsoft_Office_Excel_97-2003_Worksheet1.xls"/></Relationships>
</file>

<file path=ppt/slides/_rels/slide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wmf"/><Relationship Id="rId11" Type="http://schemas.openxmlformats.org/officeDocument/2006/relationships/image" Target="../media/image36.jpeg"/><Relationship Id="rId5" Type="http://schemas.openxmlformats.org/officeDocument/2006/relationships/image" Target="../media/image30.wmf"/><Relationship Id="rId10" Type="http://schemas.openxmlformats.org/officeDocument/2006/relationships/image" Target="../media/image35.jpeg"/><Relationship Id="rId4" Type="http://schemas.openxmlformats.org/officeDocument/2006/relationships/image" Target="../media/image29.wmf"/><Relationship Id="rId9" Type="http://schemas.openxmlformats.org/officeDocument/2006/relationships/image" Target="../media/image34.jpe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ChangeArrowheads="1"/>
          </p:cNvSpPr>
          <p:nvPr/>
        </p:nvSpPr>
        <p:spPr bwMode="auto">
          <a:xfrm>
            <a:off x="3121025" y="5562600"/>
            <a:ext cx="2901950" cy="457200"/>
          </a:xfrm>
          <a:prstGeom prst="rect">
            <a:avLst/>
          </a:prstGeom>
          <a:noFill/>
          <a:ln w="9525">
            <a:noFill/>
            <a:miter lim="800000"/>
            <a:headEnd/>
            <a:tailEnd/>
          </a:ln>
          <a:effectLst/>
        </p:spPr>
        <p:txBody>
          <a:bodyPr/>
          <a:lstStyle/>
          <a:p>
            <a:pPr algn="ctr" eaLnBrk="1" hangingPunct="1">
              <a:spcBef>
                <a:spcPct val="20000"/>
              </a:spcBef>
              <a:buClr>
                <a:srgbClr val="004483"/>
              </a:buClr>
              <a:buFont typeface="Wingdings" pitchFamily="2" charset="2"/>
              <a:buNone/>
            </a:pPr>
            <a:endParaRPr lang="en-US" sz="2000" b="1">
              <a:solidFill>
                <a:schemeClr val="tx1"/>
              </a:solidFill>
              <a:latin typeface="Arial" charset="0"/>
            </a:endParaRPr>
          </a:p>
        </p:txBody>
      </p:sp>
      <p:grpSp>
        <p:nvGrpSpPr>
          <p:cNvPr id="7173" name="Group 5"/>
          <p:cNvGrpSpPr>
            <a:grpSpLocks/>
          </p:cNvGrpSpPr>
          <p:nvPr/>
        </p:nvGrpSpPr>
        <p:grpSpPr bwMode="auto">
          <a:xfrm>
            <a:off x="1955800" y="6159500"/>
            <a:ext cx="5359400" cy="458788"/>
            <a:chOff x="1232" y="3800"/>
            <a:chExt cx="3376" cy="289"/>
          </a:xfrm>
        </p:grpSpPr>
        <p:sp>
          <p:nvSpPr>
            <p:cNvPr id="7174" name="Text Box 6"/>
            <p:cNvSpPr txBox="1">
              <a:spLocks noChangeArrowheads="1"/>
            </p:cNvSpPr>
            <p:nvPr/>
          </p:nvSpPr>
          <p:spPr bwMode="auto">
            <a:xfrm>
              <a:off x="1392" y="3800"/>
              <a:ext cx="116" cy="154"/>
            </a:xfrm>
            <a:prstGeom prst="rect">
              <a:avLst/>
            </a:prstGeom>
            <a:noFill/>
            <a:ln w="12700">
              <a:noFill/>
              <a:miter lim="800000"/>
              <a:headEnd/>
              <a:tailEnd/>
            </a:ln>
            <a:effectLst/>
          </p:spPr>
          <p:txBody>
            <a:bodyPr wrap="none">
              <a:spAutoFit/>
            </a:bodyPr>
            <a:lstStyle/>
            <a:p>
              <a:pPr>
                <a:spcBef>
                  <a:spcPct val="0"/>
                </a:spcBef>
              </a:pPr>
              <a:endParaRPr lang="en-US" sz="1000" b="1">
                <a:solidFill>
                  <a:schemeClr val="tx1"/>
                </a:solidFill>
                <a:latin typeface="Helvetica" pitchFamily="48" charset="0"/>
              </a:endParaRPr>
            </a:p>
          </p:txBody>
        </p:sp>
        <p:sp>
          <p:nvSpPr>
            <p:cNvPr id="7175" name="Rectangle 7"/>
            <p:cNvSpPr>
              <a:spLocks noChangeArrowheads="1"/>
            </p:cNvSpPr>
            <p:nvPr/>
          </p:nvSpPr>
          <p:spPr bwMode="auto">
            <a:xfrm>
              <a:off x="1232" y="3954"/>
              <a:ext cx="3376" cy="135"/>
            </a:xfrm>
            <a:prstGeom prst="rect">
              <a:avLst/>
            </a:prstGeom>
            <a:noFill/>
            <a:ln w="12700">
              <a:noFill/>
              <a:miter lim="800000"/>
              <a:headEnd/>
              <a:tailEnd/>
            </a:ln>
            <a:effectLst/>
          </p:spPr>
          <p:txBody>
            <a:bodyPr>
              <a:spAutoFit/>
            </a:bodyPr>
            <a:lstStyle/>
            <a:p>
              <a:pPr algn="ctr">
                <a:spcBef>
                  <a:spcPct val="0"/>
                </a:spcBef>
              </a:pPr>
              <a:endParaRPr lang="en-US" sz="800" b="1">
                <a:solidFill>
                  <a:srgbClr val="003FD4"/>
                </a:solidFill>
                <a:latin typeface="Helvetica" pitchFamily="48" charset="0"/>
              </a:endParaRPr>
            </a:p>
          </p:txBody>
        </p:sp>
      </p:grpSp>
      <p:sp>
        <p:nvSpPr>
          <p:cNvPr id="7176" name="Rectangle 8"/>
          <p:cNvSpPr>
            <a:spLocks noChangeArrowheads="1"/>
          </p:cNvSpPr>
          <p:nvPr/>
        </p:nvSpPr>
        <p:spPr bwMode="auto">
          <a:xfrm>
            <a:off x="914400" y="5562600"/>
            <a:ext cx="7315200" cy="750888"/>
          </a:xfrm>
          <a:prstGeom prst="rect">
            <a:avLst/>
          </a:prstGeom>
          <a:noFill/>
          <a:ln w="9525">
            <a:noFill/>
            <a:miter lim="800000"/>
            <a:headEnd/>
            <a:tailEnd/>
          </a:ln>
          <a:effectLst/>
        </p:spPr>
        <p:txBody>
          <a:bodyPr/>
          <a:lstStyle/>
          <a:p>
            <a:pPr algn="ctr" eaLnBrk="1" hangingPunct="1">
              <a:spcBef>
                <a:spcPts val="0"/>
              </a:spcBef>
              <a:buClr>
                <a:srgbClr val="004483"/>
              </a:buClr>
              <a:buFont typeface="Wingdings" pitchFamily="2" charset="2"/>
              <a:buNone/>
            </a:pPr>
            <a:r>
              <a:rPr lang="en-US" sz="1600" b="1" dirty="0">
                <a:solidFill>
                  <a:schemeClr val="tx1"/>
                </a:solidFill>
                <a:latin typeface="Arial" charset="0"/>
              </a:rPr>
              <a:t>Presented </a:t>
            </a:r>
            <a:r>
              <a:rPr lang="en-US" sz="1600" b="1" dirty="0" smtClean="0">
                <a:solidFill>
                  <a:schemeClr val="tx1"/>
                </a:solidFill>
                <a:latin typeface="Arial" charset="0"/>
              </a:rPr>
              <a:t>by</a:t>
            </a:r>
            <a:endParaRPr lang="en-US" sz="1600" b="1" dirty="0">
              <a:solidFill>
                <a:schemeClr val="tx1"/>
              </a:solidFill>
              <a:latin typeface="Arial" charset="0"/>
            </a:endParaRPr>
          </a:p>
          <a:p>
            <a:pPr algn="ctr" eaLnBrk="1" hangingPunct="1">
              <a:spcBef>
                <a:spcPts val="0"/>
              </a:spcBef>
              <a:buClr>
                <a:srgbClr val="004483"/>
              </a:buClr>
              <a:buFont typeface="Wingdings" pitchFamily="2" charset="2"/>
              <a:buNone/>
            </a:pPr>
            <a:r>
              <a:rPr lang="en-US" sz="1800" b="1" dirty="0" smtClean="0">
                <a:solidFill>
                  <a:schemeClr val="tx1"/>
                </a:solidFill>
                <a:latin typeface="Arial" charset="0"/>
              </a:rPr>
              <a:t>Tommy E. Smith</a:t>
            </a:r>
            <a:endParaRPr lang="en-US" sz="1800" b="1" dirty="0">
              <a:solidFill>
                <a:schemeClr val="tx1"/>
              </a:solidFill>
              <a:latin typeface="Arial" charset="0"/>
            </a:endParaRPr>
          </a:p>
          <a:p>
            <a:pPr algn="ctr" eaLnBrk="1" hangingPunct="1">
              <a:spcBef>
                <a:spcPts val="0"/>
              </a:spcBef>
              <a:buClr>
                <a:srgbClr val="004483"/>
              </a:buClr>
              <a:buFont typeface="Wingdings" pitchFamily="2" charset="2"/>
              <a:buNone/>
            </a:pPr>
            <a:r>
              <a:rPr lang="en-US" sz="1600" b="1" dirty="0" smtClean="0">
                <a:solidFill>
                  <a:schemeClr val="tx1"/>
                </a:solidFill>
                <a:latin typeface="Arial" charset="0"/>
              </a:rPr>
              <a:t>November 9, 2010</a:t>
            </a:r>
            <a:endParaRPr lang="en-US" sz="1600" b="1" dirty="0">
              <a:solidFill>
                <a:schemeClr val="tx1"/>
              </a:solidFill>
              <a:latin typeface="Arial" charset="0"/>
            </a:endParaRPr>
          </a:p>
          <a:p>
            <a:pPr algn="ctr" eaLnBrk="1" hangingPunct="1">
              <a:lnSpc>
                <a:spcPct val="70000"/>
              </a:lnSpc>
              <a:spcBef>
                <a:spcPct val="20000"/>
              </a:spcBef>
              <a:buClr>
                <a:srgbClr val="004483"/>
              </a:buClr>
              <a:buFont typeface="Wingdings" pitchFamily="2" charset="2"/>
              <a:buNone/>
            </a:pPr>
            <a:endParaRPr lang="en-US" sz="1800" b="1" dirty="0">
              <a:solidFill>
                <a:schemeClr val="tx1"/>
              </a:solidFill>
              <a:latin typeface="Arial" charset="0"/>
            </a:endParaRPr>
          </a:p>
        </p:txBody>
      </p:sp>
      <p:sp>
        <p:nvSpPr>
          <p:cNvPr id="7184" name="Rectangle 16"/>
          <p:cNvSpPr>
            <a:spLocks noGrp="1" noChangeArrowheads="1"/>
          </p:cNvSpPr>
          <p:nvPr>
            <p:ph type="subTitle" idx="1"/>
          </p:nvPr>
        </p:nvSpPr>
        <p:spPr>
          <a:xfrm>
            <a:off x="381000" y="2362200"/>
            <a:ext cx="8382000" cy="914400"/>
          </a:xfrm>
        </p:spPr>
        <p:txBody>
          <a:bodyPr/>
          <a:lstStyle/>
          <a:p>
            <a:pPr>
              <a:spcBef>
                <a:spcPct val="0"/>
              </a:spcBef>
              <a:spcAft>
                <a:spcPct val="10000"/>
              </a:spcAft>
            </a:pPr>
            <a:r>
              <a:rPr lang="en-US" sz="2800" b="1" dirty="0" smtClean="0">
                <a:solidFill>
                  <a:schemeClr val="bg1"/>
                </a:solidFill>
                <a:latin typeface="Arial Narrow" pitchFamily="34" charset="0"/>
              </a:rPr>
              <a:t>Overview of Current LLNL</a:t>
            </a:r>
          </a:p>
          <a:p>
            <a:pPr>
              <a:spcBef>
                <a:spcPct val="0"/>
              </a:spcBef>
              <a:spcAft>
                <a:spcPct val="10000"/>
              </a:spcAft>
            </a:pPr>
            <a:r>
              <a:rPr lang="en-US" sz="3200" b="1" dirty="0" smtClean="0">
                <a:solidFill>
                  <a:schemeClr val="bg1"/>
                </a:solidFill>
                <a:latin typeface="Arial Narrow" pitchFamily="34" charset="0"/>
              </a:rPr>
              <a:t>Science and Engineering Hiring </a:t>
            </a:r>
            <a:r>
              <a:rPr lang="en-US" sz="3200" b="1" dirty="0" smtClean="0">
                <a:solidFill>
                  <a:schemeClr val="bg1"/>
                </a:solidFill>
                <a:latin typeface="Arial Narrow" pitchFamily="34" charset="0"/>
              </a:rPr>
              <a:t>Opportunities</a:t>
            </a:r>
          </a:p>
          <a:p>
            <a:pPr>
              <a:spcBef>
                <a:spcPct val="0"/>
              </a:spcBef>
              <a:spcAft>
                <a:spcPct val="10000"/>
              </a:spcAft>
            </a:pPr>
            <a:r>
              <a:rPr lang="en-US" sz="3200" b="1" dirty="0" smtClean="0">
                <a:solidFill>
                  <a:schemeClr val="bg1"/>
                </a:solidFill>
                <a:latin typeface="Arial Narrow" pitchFamily="34" charset="0"/>
              </a:rPr>
              <a:t>NNSA Minority Serving Institutions</a:t>
            </a:r>
            <a:r>
              <a:rPr lang="en-US" sz="3200" b="1" dirty="0" smtClean="0">
                <a:solidFill>
                  <a:schemeClr val="bg1"/>
                </a:solidFill>
                <a:latin typeface="Arial Narrow" pitchFamily="34" charset="0"/>
              </a:rPr>
              <a:t> </a:t>
            </a:r>
            <a:endParaRPr lang="en-US" sz="3200" b="1" dirty="0">
              <a:solidFill>
                <a:schemeClr val="bg1"/>
              </a:solidFill>
              <a:latin typeface="Arial Narrow" pitchFamily="34" charset="0"/>
            </a:endParaRPr>
          </a:p>
        </p:txBody>
      </p:sp>
      <p:sp>
        <p:nvSpPr>
          <p:cNvPr id="8" name="Rectangle 8"/>
          <p:cNvSpPr>
            <a:spLocks noChangeArrowheads="1"/>
          </p:cNvSpPr>
          <p:nvPr/>
        </p:nvSpPr>
        <p:spPr bwMode="auto">
          <a:xfrm>
            <a:off x="1892300" y="6483350"/>
            <a:ext cx="5359400" cy="369332"/>
          </a:xfrm>
          <a:prstGeom prst="rect">
            <a:avLst/>
          </a:prstGeom>
          <a:noFill/>
          <a:ln w="12700">
            <a:noFill/>
            <a:miter lim="800000"/>
            <a:headEnd/>
            <a:tailEnd/>
          </a:ln>
        </p:spPr>
        <p:txBody>
          <a:bodyPr>
            <a:spAutoFit/>
          </a:bodyPr>
          <a:lstStyle/>
          <a:p>
            <a:pPr algn="ctr" eaLnBrk="0" hangingPunct="0"/>
            <a:r>
              <a:rPr lang="en-US" sz="900" dirty="0">
                <a:solidFill>
                  <a:schemeClr val="tx1"/>
                </a:solidFill>
                <a:latin typeface="+mn-lt"/>
                <a:ea typeface="ＭＳ Ｐゴシック" pitchFamily="36" charset="-128"/>
              </a:rPr>
              <a:t>This work performed under the auspices of the U.S. Department of Energy by </a:t>
            </a:r>
            <a:br>
              <a:rPr lang="en-US" sz="900" dirty="0">
                <a:solidFill>
                  <a:schemeClr val="tx1"/>
                </a:solidFill>
                <a:latin typeface="+mn-lt"/>
                <a:ea typeface="ＭＳ Ｐゴシック" pitchFamily="36" charset="-128"/>
              </a:rPr>
            </a:br>
            <a:r>
              <a:rPr lang="en-US" sz="900" dirty="0">
                <a:solidFill>
                  <a:schemeClr val="tx1"/>
                </a:solidFill>
                <a:latin typeface="+mn-lt"/>
                <a:ea typeface="ＭＳ Ｐゴシック" pitchFamily="36" charset="-128"/>
              </a:rPr>
              <a:t>Lawrence Livermore National Laboratory under Contract DE-AC52-07NA27344</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538" name="Picture 2" descr="Nelson"/>
          <p:cNvPicPr>
            <a:picLocks noChangeAspect="1" noChangeArrowheads="1"/>
          </p:cNvPicPr>
          <p:nvPr/>
        </p:nvPicPr>
        <p:blipFill>
          <a:blip r:embed="rId3" cstate="print"/>
          <a:srcRect/>
          <a:stretch>
            <a:fillRect/>
          </a:stretch>
        </p:blipFill>
        <p:spPr bwMode="auto">
          <a:xfrm>
            <a:off x="5248275" y="1387475"/>
            <a:ext cx="3370263" cy="2012950"/>
          </a:xfrm>
          <a:prstGeom prst="rect">
            <a:avLst/>
          </a:prstGeom>
          <a:noFill/>
          <a:ln w="12700">
            <a:solidFill>
              <a:srgbClr val="000000"/>
            </a:solidFill>
            <a:miter lim="800000"/>
            <a:headEnd/>
            <a:tailEnd/>
          </a:ln>
          <a:effectLst>
            <a:outerShdw dist="35921" dir="2700000" algn="ctr" rotWithShape="0">
              <a:srgbClr val="808080"/>
            </a:outerShdw>
          </a:effectLst>
        </p:spPr>
      </p:pic>
      <p:sp>
        <p:nvSpPr>
          <p:cNvPr id="321539" name="Rectangle 3"/>
          <p:cNvSpPr>
            <a:spLocks noGrp="1" noChangeArrowheads="1"/>
          </p:cNvSpPr>
          <p:nvPr>
            <p:ph type="title"/>
          </p:nvPr>
        </p:nvSpPr>
        <p:spPr>
          <a:xfrm>
            <a:off x="474663" y="225425"/>
            <a:ext cx="7602537" cy="841375"/>
          </a:xfrm>
        </p:spPr>
        <p:txBody>
          <a:bodyPr/>
          <a:lstStyle/>
          <a:p>
            <a:pPr>
              <a:lnSpc>
                <a:spcPct val="90000"/>
              </a:lnSpc>
            </a:pPr>
            <a:r>
              <a:rPr lang="en-US" sz="2800"/>
              <a:t>The success of Stockpile Stewardship has required dramatic improvements in scientific tools</a:t>
            </a:r>
          </a:p>
        </p:txBody>
      </p:sp>
      <p:sp>
        <p:nvSpPr>
          <p:cNvPr id="321540" name="Rectangle 4"/>
          <p:cNvSpPr>
            <a:spLocks noGrp="1" noChangeArrowheads="1"/>
          </p:cNvSpPr>
          <p:nvPr>
            <p:ph type="body" idx="1"/>
          </p:nvPr>
        </p:nvSpPr>
        <p:spPr>
          <a:xfrm>
            <a:off x="60325" y="1066800"/>
            <a:ext cx="5221288" cy="4224338"/>
          </a:xfrm>
          <a:ln/>
        </p:spPr>
        <p:txBody>
          <a:bodyPr/>
          <a:lstStyle/>
          <a:p>
            <a:pPr marL="455613" indent="-228600">
              <a:lnSpc>
                <a:spcPct val="85000"/>
              </a:lnSpc>
              <a:spcBef>
                <a:spcPct val="15000"/>
              </a:spcBef>
              <a:buClr>
                <a:srgbClr val="0000FF"/>
              </a:buClr>
              <a:buFont typeface="Wingdings" pitchFamily="2" charset="2"/>
              <a:buNone/>
              <a:tabLst>
                <a:tab pos="896938" algn="l"/>
              </a:tabLst>
            </a:pPr>
            <a:endParaRPr lang="en-US" sz="2000"/>
          </a:p>
          <a:p>
            <a:pPr marL="455613" indent="-228600">
              <a:lnSpc>
                <a:spcPct val="85000"/>
              </a:lnSpc>
              <a:spcBef>
                <a:spcPct val="40000"/>
              </a:spcBef>
              <a:tabLst>
                <a:tab pos="896938" algn="l"/>
              </a:tabLst>
            </a:pPr>
            <a:r>
              <a:rPr lang="en-US" sz="2000"/>
              <a:t>National Ignition Facility (NIF)</a:t>
            </a:r>
          </a:p>
          <a:p>
            <a:pPr marL="798513" lvl="1" indent="-228600">
              <a:lnSpc>
                <a:spcPct val="85000"/>
              </a:lnSpc>
              <a:spcBef>
                <a:spcPct val="40000"/>
              </a:spcBef>
              <a:tabLst>
                <a:tab pos="896938" algn="l"/>
              </a:tabLst>
            </a:pPr>
            <a:r>
              <a:rPr lang="en-US" sz="2000"/>
              <a:t>60x scale up of laser technology</a:t>
            </a:r>
          </a:p>
          <a:p>
            <a:pPr marL="798513" lvl="1" indent="-228600">
              <a:lnSpc>
                <a:spcPct val="85000"/>
              </a:lnSpc>
              <a:spcBef>
                <a:spcPct val="40000"/>
              </a:spcBef>
              <a:tabLst>
                <a:tab pos="896938" algn="l"/>
              </a:tabLst>
            </a:pPr>
            <a:r>
              <a:rPr lang="en-US" sz="2000"/>
              <a:t>Only place to study the nuclear phase and fusion in the laboratory</a:t>
            </a:r>
          </a:p>
          <a:p>
            <a:pPr marL="455613" indent="-228600">
              <a:lnSpc>
                <a:spcPct val="85000"/>
              </a:lnSpc>
              <a:spcBef>
                <a:spcPct val="40000"/>
              </a:spcBef>
              <a:tabLst>
                <a:tab pos="896938" algn="l"/>
              </a:tabLst>
            </a:pPr>
            <a:r>
              <a:rPr lang="en-US" sz="2000"/>
              <a:t>Advanced Simulation Capability (ASC) partnership between NNSA-LLNL-IBM has reestablished world leadership</a:t>
            </a:r>
          </a:p>
          <a:p>
            <a:pPr marL="798513" lvl="1" indent="-228600">
              <a:lnSpc>
                <a:spcPct val="85000"/>
              </a:lnSpc>
              <a:spcBef>
                <a:spcPct val="40000"/>
              </a:spcBef>
              <a:tabLst>
                <a:tab pos="896938" algn="l"/>
              </a:tabLst>
            </a:pPr>
            <a:r>
              <a:rPr lang="en-US" sz="2000"/>
              <a:t>A million-fold increase in capability</a:t>
            </a:r>
          </a:p>
          <a:p>
            <a:pPr marL="798513" lvl="1" indent="-228600">
              <a:lnSpc>
                <a:spcPct val="85000"/>
              </a:lnSpc>
              <a:spcBef>
                <a:spcPct val="40000"/>
              </a:spcBef>
              <a:tabLst>
                <a:tab pos="896938" algn="l"/>
              </a:tabLst>
            </a:pPr>
            <a:r>
              <a:rPr lang="en-US" sz="2000"/>
              <a:t>Software to run across &gt;100,000 cpus</a:t>
            </a:r>
          </a:p>
          <a:p>
            <a:pPr marL="455613" indent="-228600">
              <a:lnSpc>
                <a:spcPct val="85000"/>
              </a:lnSpc>
              <a:spcBef>
                <a:spcPct val="40000"/>
              </a:spcBef>
              <a:tabLst>
                <a:tab pos="896938" algn="l"/>
              </a:tabLst>
            </a:pPr>
            <a:r>
              <a:rPr lang="en-US" sz="2000"/>
              <a:t>Advanced radiography (DARHT)</a:t>
            </a:r>
            <a:br>
              <a:rPr lang="en-US" sz="2000"/>
            </a:br>
            <a:r>
              <a:rPr lang="en-US" sz="2000"/>
              <a:t>   	— Enhanced image quality</a:t>
            </a:r>
          </a:p>
        </p:txBody>
      </p:sp>
      <p:sp>
        <p:nvSpPr>
          <p:cNvPr id="321541" name="Text Box 5"/>
          <p:cNvSpPr txBox="1">
            <a:spLocks noChangeArrowheads="1"/>
          </p:cNvSpPr>
          <p:nvPr/>
        </p:nvSpPr>
        <p:spPr bwMode="auto">
          <a:xfrm>
            <a:off x="242888" y="4725988"/>
            <a:ext cx="4459287" cy="300037"/>
          </a:xfrm>
          <a:prstGeom prst="rect">
            <a:avLst/>
          </a:prstGeom>
          <a:noFill/>
          <a:ln w="9525">
            <a:noFill/>
            <a:miter lim="800000"/>
            <a:headEnd/>
            <a:tailEnd/>
          </a:ln>
          <a:effectLst/>
        </p:spPr>
        <p:txBody>
          <a:bodyPr>
            <a:spAutoFit/>
          </a:bodyPr>
          <a:lstStyle/>
          <a:p>
            <a:pPr marL="290513" indent="-290513">
              <a:lnSpc>
                <a:spcPct val="85000"/>
              </a:lnSpc>
              <a:spcBef>
                <a:spcPct val="0"/>
              </a:spcBef>
              <a:buFontTx/>
              <a:buChar char="•"/>
            </a:pPr>
            <a:endParaRPr lang="en-US" sz="1600" b="1">
              <a:solidFill>
                <a:schemeClr val="tx1"/>
              </a:solidFill>
              <a:latin typeface="Helvetica" pitchFamily="48" charset="0"/>
            </a:endParaRPr>
          </a:p>
        </p:txBody>
      </p:sp>
      <p:sp>
        <p:nvSpPr>
          <p:cNvPr id="321542" name="Text Box 6"/>
          <p:cNvSpPr txBox="1">
            <a:spLocks noChangeArrowheads="1"/>
          </p:cNvSpPr>
          <p:nvPr/>
        </p:nvSpPr>
        <p:spPr bwMode="auto">
          <a:xfrm>
            <a:off x="893763" y="5564188"/>
            <a:ext cx="5067300" cy="720725"/>
          </a:xfrm>
          <a:prstGeom prst="rect">
            <a:avLst/>
          </a:prstGeom>
          <a:solidFill>
            <a:srgbClr val="FEFD9D"/>
          </a:solidFill>
          <a:ln w="19050">
            <a:solidFill>
              <a:schemeClr val="tx1"/>
            </a:solidFill>
            <a:miter lim="800000"/>
            <a:headEnd/>
            <a:tailEnd/>
          </a:ln>
          <a:effectLst/>
        </p:spPr>
        <p:txBody>
          <a:bodyPr>
            <a:spAutoFit/>
          </a:bodyPr>
          <a:lstStyle/>
          <a:p>
            <a:pPr algn="ctr">
              <a:spcBef>
                <a:spcPct val="0"/>
              </a:spcBef>
            </a:pPr>
            <a:r>
              <a:rPr lang="en-US" sz="2000" b="1">
                <a:solidFill>
                  <a:schemeClr val="tx1"/>
                </a:solidFill>
                <a:latin typeface="Arial" charset="0"/>
              </a:rPr>
              <a:t>Maintaining confidence in the nuclear deterrent without nuclear testing</a:t>
            </a:r>
          </a:p>
        </p:txBody>
      </p:sp>
      <p:pic>
        <p:nvPicPr>
          <p:cNvPr id="321543" name="Picture 7" descr="7b"/>
          <p:cNvPicPr>
            <a:picLocks noChangeAspect="1" noChangeArrowheads="1"/>
          </p:cNvPicPr>
          <p:nvPr/>
        </p:nvPicPr>
        <p:blipFill>
          <a:blip r:embed="rId4" cstate="print"/>
          <a:srcRect/>
          <a:stretch>
            <a:fillRect/>
          </a:stretch>
        </p:blipFill>
        <p:spPr bwMode="auto">
          <a:xfrm>
            <a:off x="5449888" y="3276600"/>
            <a:ext cx="3008312" cy="1462088"/>
          </a:xfrm>
          <a:prstGeom prst="rect">
            <a:avLst/>
          </a:prstGeom>
          <a:noFill/>
          <a:ln w="12700">
            <a:solidFill>
              <a:schemeClr val="tx1"/>
            </a:solidFill>
            <a:miter lim="800000"/>
            <a:headEnd/>
            <a:tailEnd/>
          </a:ln>
          <a:effectLst>
            <a:outerShdw dist="35921" dir="2700000" algn="ctr" rotWithShape="0">
              <a:srgbClr val="808080"/>
            </a:outerShdw>
          </a:effectLst>
        </p:spPr>
      </p:pic>
      <p:pic>
        <p:nvPicPr>
          <p:cNvPr id="321544" name="Picture 8" descr="Nelson"/>
          <p:cNvPicPr>
            <a:picLocks noChangeAspect="1" noChangeArrowheads="1"/>
          </p:cNvPicPr>
          <p:nvPr/>
        </p:nvPicPr>
        <p:blipFill>
          <a:blip r:embed="rId5" cstate="print"/>
          <a:srcRect/>
          <a:stretch>
            <a:fillRect/>
          </a:stretch>
        </p:blipFill>
        <p:spPr bwMode="auto">
          <a:xfrm>
            <a:off x="6111875" y="4392613"/>
            <a:ext cx="2025650" cy="2038350"/>
          </a:xfrm>
          <a:prstGeom prst="rect">
            <a:avLst/>
          </a:prstGeom>
          <a:noFill/>
          <a:ln w="12700">
            <a:solidFill>
              <a:srgbClr val="000000"/>
            </a:solidFill>
            <a:miter lim="800000"/>
            <a:headEnd/>
            <a:tailEnd/>
          </a:ln>
          <a:effectLst>
            <a:outerShdw dist="35921" dir="2700000" algn="ctr" rotWithShape="0">
              <a:srgbClr val="808080"/>
            </a:outerShdw>
          </a:effec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594" name="Picture 2" descr="fllbld_watermark_w"/>
          <p:cNvPicPr>
            <a:picLocks noChangeAspect="1" noChangeArrowheads="1"/>
          </p:cNvPicPr>
          <p:nvPr/>
        </p:nvPicPr>
        <p:blipFill>
          <a:blip r:embed="rId3" cstate="print"/>
          <a:srcRect/>
          <a:stretch>
            <a:fillRect/>
          </a:stretch>
        </p:blipFill>
        <p:spPr bwMode="auto">
          <a:xfrm>
            <a:off x="341313" y="6338888"/>
            <a:ext cx="376237" cy="288925"/>
          </a:xfrm>
          <a:prstGeom prst="rect">
            <a:avLst/>
          </a:prstGeom>
          <a:noFill/>
          <a:ln w="9525">
            <a:noFill/>
            <a:miter lim="800000"/>
            <a:headEnd/>
            <a:tailEnd/>
          </a:ln>
        </p:spPr>
      </p:pic>
      <p:sp>
        <p:nvSpPr>
          <p:cNvPr id="366595" name="Rectangle 3"/>
          <p:cNvSpPr>
            <a:spLocks noGrp="1" noChangeArrowheads="1"/>
          </p:cNvSpPr>
          <p:nvPr>
            <p:ph type="title"/>
          </p:nvPr>
        </p:nvSpPr>
        <p:spPr/>
        <p:txBody>
          <a:bodyPr/>
          <a:lstStyle/>
          <a:p>
            <a:endParaRPr lang="en-US"/>
          </a:p>
        </p:txBody>
      </p:sp>
      <p:pic>
        <p:nvPicPr>
          <p:cNvPr id="366596" name="Picture 4" descr="NIF-0807-13919r5"/>
          <p:cNvPicPr>
            <a:picLocks noChangeAspect="1" noChangeArrowheads="1"/>
          </p:cNvPicPr>
          <p:nvPr/>
        </p:nvPicPr>
        <p:blipFill>
          <a:blip r:embed="rId4" cstate="print"/>
          <a:srcRect/>
          <a:stretch>
            <a:fillRect/>
          </a:stretch>
        </p:blipFill>
        <p:spPr bwMode="auto">
          <a:xfrm>
            <a:off x="-457200" y="-457200"/>
            <a:ext cx="10059988" cy="7773988"/>
          </a:xfrm>
          <a:prstGeom prst="rect">
            <a:avLst/>
          </a:prstGeom>
          <a:noFill/>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58" name="Picture 2" descr="bgl32K-2"/>
          <p:cNvPicPr>
            <a:picLocks noChangeAspect="1" noChangeArrowheads="1"/>
          </p:cNvPicPr>
          <p:nvPr/>
        </p:nvPicPr>
        <p:blipFill>
          <a:blip r:embed="rId3" cstate="print"/>
          <a:srcRect/>
          <a:stretch>
            <a:fillRect/>
          </a:stretch>
        </p:blipFill>
        <p:spPr bwMode="auto">
          <a:xfrm>
            <a:off x="3276600" y="1295400"/>
            <a:ext cx="5467350" cy="3665538"/>
          </a:xfrm>
          <a:prstGeom prst="rect">
            <a:avLst/>
          </a:prstGeom>
          <a:noFill/>
          <a:effectLst>
            <a:outerShdw dist="35921" dir="2700000" algn="ctr" rotWithShape="0">
              <a:srgbClr val="808080"/>
            </a:outerShdw>
          </a:effectLst>
        </p:spPr>
      </p:pic>
      <p:sp>
        <p:nvSpPr>
          <p:cNvPr id="352259" name="Rectangle 3"/>
          <p:cNvSpPr>
            <a:spLocks noGrp="1" noChangeArrowheads="1"/>
          </p:cNvSpPr>
          <p:nvPr>
            <p:ph type="title"/>
          </p:nvPr>
        </p:nvSpPr>
        <p:spPr>
          <a:xfrm>
            <a:off x="457200" y="457200"/>
            <a:ext cx="7772400" cy="609600"/>
          </a:xfrm>
        </p:spPr>
        <p:txBody>
          <a:bodyPr/>
          <a:lstStyle/>
          <a:p>
            <a:r>
              <a:rPr lang="en-US" sz="2800"/>
              <a:t>The DOE/NNSA - IBM - LLNL partnership maintains a strong position in advanced computing resources</a:t>
            </a:r>
          </a:p>
        </p:txBody>
      </p:sp>
      <p:sp>
        <p:nvSpPr>
          <p:cNvPr id="352260" name="Text Box 4"/>
          <p:cNvSpPr txBox="1">
            <a:spLocks noChangeArrowheads="1"/>
          </p:cNvSpPr>
          <p:nvPr/>
        </p:nvSpPr>
        <p:spPr bwMode="auto">
          <a:xfrm>
            <a:off x="533400" y="2362200"/>
            <a:ext cx="2994025" cy="3270250"/>
          </a:xfrm>
          <a:prstGeom prst="rect">
            <a:avLst/>
          </a:prstGeom>
          <a:solidFill>
            <a:srgbClr val="FFFAA4"/>
          </a:solidFill>
          <a:ln w="19050">
            <a:solidFill>
              <a:schemeClr val="tx1"/>
            </a:solidFill>
            <a:miter lim="800000"/>
            <a:headEnd/>
            <a:tailEnd/>
          </a:ln>
          <a:effectLst/>
        </p:spPr>
        <p:txBody>
          <a:bodyPr>
            <a:spAutoFit/>
          </a:bodyPr>
          <a:lstStyle/>
          <a:p>
            <a:pPr marL="233363" indent="-233363">
              <a:buFontTx/>
              <a:buChar char="•"/>
            </a:pPr>
            <a:r>
              <a:rPr lang="en-US" sz="1800" b="1">
                <a:solidFill>
                  <a:schemeClr val="tx1"/>
                </a:solidFill>
                <a:latin typeface="Helvetica" pitchFamily="48" charset="0"/>
              </a:rPr>
              <a:t>LLNL’s BlueGene/L remains first on the Top500 List of the world’s fastest computers </a:t>
            </a:r>
            <a:br>
              <a:rPr lang="en-US" sz="1800" b="1">
                <a:solidFill>
                  <a:schemeClr val="tx1"/>
                </a:solidFill>
                <a:latin typeface="Helvetica" pitchFamily="48" charset="0"/>
              </a:rPr>
            </a:br>
            <a:r>
              <a:rPr lang="en-US" sz="1800" b="1">
                <a:solidFill>
                  <a:schemeClr val="tx1"/>
                </a:solidFill>
                <a:latin typeface="Helvetica" pitchFamily="48" charset="0"/>
              </a:rPr>
              <a:t>(Now has a peak speed of 596 teraFLOPS)</a:t>
            </a:r>
          </a:p>
          <a:p>
            <a:pPr marL="233363" indent="-233363">
              <a:buFontTx/>
              <a:buChar char="•"/>
            </a:pPr>
            <a:r>
              <a:rPr lang="en-US" sz="1800" b="1">
                <a:solidFill>
                  <a:schemeClr val="tx1"/>
                </a:solidFill>
                <a:latin typeface="Helvetica" pitchFamily="48" charset="0"/>
              </a:rPr>
              <a:t>We have developed scientific software that effectively uses all 131,000 processors</a:t>
            </a:r>
          </a:p>
        </p:txBody>
      </p:sp>
      <p:pic>
        <p:nvPicPr>
          <p:cNvPr id="352261" name="Picture 5" descr="RD6"/>
          <p:cNvPicPr>
            <a:picLocks noChangeAspect="1" noChangeArrowheads="1"/>
          </p:cNvPicPr>
          <p:nvPr/>
        </p:nvPicPr>
        <p:blipFill>
          <a:blip r:embed="rId4" cstate="print"/>
          <a:srcRect/>
          <a:stretch>
            <a:fillRect/>
          </a:stretch>
        </p:blipFill>
        <p:spPr bwMode="auto">
          <a:xfrm>
            <a:off x="3810000" y="4035425"/>
            <a:ext cx="4038600" cy="2289175"/>
          </a:xfrm>
          <a:prstGeom prst="rect">
            <a:avLst/>
          </a:prstGeom>
          <a:noFill/>
          <a:ln w="12700">
            <a:solidFill>
              <a:srgbClr val="000000"/>
            </a:solidFill>
            <a:miter lim="800000"/>
            <a:headEnd/>
            <a:tailEnd/>
          </a:ln>
          <a:effectLst>
            <a:outerShdw dist="35921" dir="2700000" algn="ctr" rotWithShape="0">
              <a:srgbClr val="808080"/>
            </a:outerShdw>
          </a:effec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ext Box 2"/>
          <p:cNvSpPr txBox="1">
            <a:spLocks noChangeArrowheads="1"/>
          </p:cNvSpPr>
          <p:nvPr/>
        </p:nvSpPr>
        <p:spPr bwMode="auto">
          <a:xfrm>
            <a:off x="258763" y="152400"/>
            <a:ext cx="8275637" cy="946150"/>
          </a:xfrm>
          <a:prstGeom prst="rect">
            <a:avLst/>
          </a:prstGeom>
          <a:noFill/>
          <a:ln w="9525">
            <a:noFill/>
            <a:miter lim="800000"/>
            <a:headEnd/>
            <a:tailEnd/>
          </a:ln>
          <a:effectLst/>
        </p:spPr>
        <p:txBody>
          <a:bodyPr>
            <a:spAutoFit/>
          </a:bodyPr>
          <a:lstStyle/>
          <a:p>
            <a:pPr>
              <a:spcBef>
                <a:spcPct val="0"/>
              </a:spcBef>
            </a:pPr>
            <a:r>
              <a:rPr lang="en-US" sz="2800" b="1">
                <a:solidFill>
                  <a:srgbClr val="124A91"/>
                </a:solidFill>
                <a:latin typeface="Arial Narrow" pitchFamily="34" charset="0"/>
              </a:rPr>
              <a:t>Massively parallel computing is revolutionizing the way science and technology are accomplished</a:t>
            </a:r>
            <a:endParaRPr lang="en-US" sz="2400" b="1">
              <a:solidFill>
                <a:schemeClr val="tx1"/>
              </a:solidFill>
              <a:latin typeface="Arial" charset="0"/>
            </a:endParaRPr>
          </a:p>
        </p:txBody>
      </p:sp>
      <p:pic>
        <p:nvPicPr>
          <p:cNvPr id="329731" name="Picture 3" descr="Katrina_SST459x369s2"/>
          <p:cNvPicPr>
            <a:picLocks noChangeAspect="1" noChangeArrowheads="1"/>
          </p:cNvPicPr>
          <p:nvPr/>
        </p:nvPicPr>
        <p:blipFill>
          <a:blip r:embed="rId3" cstate="print"/>
          <a:srcRect r="3279" b="2831"/>
          <a:stretch>
            <a:fillRect/>
          </a:stretch>
        </p:blipFill>
        <p:spPr bwMode="auto">
          <a:xfrm>
            <a:off x="3529013" y="1155700"/>
            <a:ext cx="3273425" cy="2730500"/>
          </a:xfrm>
          <a:prstGeom prst="rect">
            <a:avLst/>
          </a:prstGeom>
          <a:noFill/>
          <a:ln w="12700">
            <a:solidFill>
              <a:schemeClr val="tx1"/>
            </a:solidFill>
            <a:miter lim="800000"/>
            <a:headEnd/>
            <a:tailEnd/>
          </a:ln>
          <a:effectLst/>
        </p:spPr>
      </p:pic>
      <p:sp>
        <p:nvSpPr>
          <p:cNvPr id="329732" name="Text Box 4"/>
          <p:cNvSpPr txBox="1">
            <a:spLocks noChangeArrowheads="1"/>
          </p:cNvSpPr>
          <p:nvPr/>
        </p:nvSpPr>
        <p:spPr bwMode="auto">
          <a:xfrm>
            <a:off x="3521075" y="1147763"/>
            <a:ext cx="3284538" cy="379412"/>
          </a:xfrm>
          <a:prstGeom prst="rect">
            <a:avLst/>
          </a:prstGeom>
          <a:solidFill>
            <a:srgbClr val="FFFDB1"/>
          </a:solidFill>
          <a:ln w="12700">
            <a:solidFill>
              <a:schemeClr val="tx1"/>
            </a:solidFill>
            <a:miter lim="800000"/>
            <a:headEnd/>
            <a:tailEnd/>
          </a:ln>
          <a:effectLst/>
        </p:spPr>
        <p:txBody>
          <a:bodyPr anchor="ctr">
            <a:spAutoFit/>
          </a:bodyPr>
          <a:lstStyle/>
          <a:p>
            <a:pPr algn="ctr">
              <a:spcBef>
                <a:spcPct val="0"/>
              </a:spcBef>
            </a:pPr>
            <a:r>
              <a:rPr lang="en-US" sz="1800" b="1">
                <a:solidFill>
                  <a:schemeClr val="tx1"/>
                </a:solidFill>
                <a:latin typeface="Arial" charset="0"/>
              </a:rPr>
              <a:t>Energy and environment</a:t>
            </a:r>
            <a:endParaRPr lang="en-US" sz="1800">
              <a:solidFill>
                <a:schemeClr val="tx1"/>
              </a:solidFill>
              <a:latin typeface="Times New Roman" pitchFamily="18" charset="0"/>
            </a:endParaRPr>
          </a:p>
        </p:txBody>
      </p:sp>
      <p:pic>
        <p:nvPicPr>
          <p:cNvPr id="329733" name="Picture 5" descr="nature_cover"/>
          <p:cNvPicPr>
            <a:picLocks noChangeAspect="1" noChangeArrowheads="1"/>
          </p:cNvPicPr>
          <p:nvPr/>
        </p:nvPicPr>
        <p:blipFill>
          <a:blip r:embed="rId4" cstate="print"/>
          <a:srcRect/>
          <a:stretch>
            <a:fillRect/>
          </a:stretch>
        </p:blipFill>
        <p:spPr bwMode="auto">
          <a:xfrm>
            <a:off x="730250" y="1898650"/>
            <a:ext cx="2374900" cy="2516188"/>
          </a:xfrm>
          <a:prstGeom prst="rect">
            <a:avLst/>
          </a:prstGeom>
          <a:noFill/>
          <a:ln w="12700">
            <a:solidFill>
              <a:schemeClr val="tx1"/>
            </a:solidFill>
            <a:miter lim="800000"/>
            <a:headEnd/>
            <a:tailEnd/>
          </a:ln>
          <a:effectLst/>
        </p:spPr>
      </p:pic>
      <p:sp>
        <p:nvSpPr>
          <p:cNvPr id="329734" name="Text Box 6"/>
          <p:cNvSpPr txBox="1">
            <a:spLocks noChangeArrowheads="1"/>
          </p:cNvSpPr>
          <p:nvPr/>
        </p:nvSpPr>
        <p:spPr bwMode="auto">
          <a:xfrm>
            <a:off x="720725" y="1304925"/>
            <a:ext cx="2389188" cy="654050"/>
          </a:xfrm>
          <a:prstGeom prst="rect">
            <a:avLst/>
          </a:prstGeom>
          <a:solidFill>
            <a:srgbClr val="FFFDB1"/>
          </a:solidFill>
          <a:ln w="12700">
            <a:solidFill>
              <a:schemeClr val="tx1"/>
            </a:solidFill>
            <a:miter lim="800000"/>
            <a:headEnd/>
            <a:tailEnd/>
          </a:ln>
          <a:effectLst/>
        </p:spPr>
        <p:txBody>
          <a:bodyPr anchor="ctr">
            <a:spAutoFit/>
          </a:bodyPr>
          <a:lstStyle/>
          <a:p>
            <a:pPr algn="ctr">
              <a:spcBef>
                <a:spcPct val="0"/>
              </a:spcBef>
            </a:pPr>
            <a:r>
              <a:rPr lang="en-US" sz="1800" b="1">
                <a:solidFill>
                  <a:schemeClr val="tx1"/>
                </a:solidFill>
                <a:latin typeface="Arial" charset="0"/>
              </a:rPr>
              <a:t>Stockpile </a:t>
            </a:r>
          </a:p>
          <a:p>
            <a:pPr algn="ctr">
              <a:spcBef>
                <a:spcPct val="0"/>
              </a:spcBef>
            </a:pPr>
            <a:r>
              <a:rPr lang="en-US" sz="1800" b="1">
                <a:solidFill>
                  <a:schemeClr val="tx1"/>
                </a:solidFill>
                <a:latin typeface="Arial" charset="0"/>
              </a:rPr>
              <a:t>stewardship</a:t>
            </a:r>
            <a:endParaRPr lang="en-US" sz="1800">
              <a:solidFill>
                <a:schemeClr val="tx1"/>
              </a:solidFill>
              <a:latin typeface="Times New Roman" pitchFamily="18" charset="0"/>
            </a:endParaRPr>
          </a:p>
        </p:txBody>
      </p:sp>
      <p:pic>
        <p:nvPicPr>
          <p:cNvPr id="329735" name="Picture 7" descr="ADVISE"/>
          <p:cNvPicPr>
            <a:picLocks noChangeAspect="1" noChangeArrowheads="1"/>
          </p:cNvPicPr>
          <p:nvPr/>
        </p:nvPicPr>
        <p:blipFill>
          <a:blip r:embed="rId5" cstate="print"/>
          <a:srcRect l="24203" t="14401" b="13335"/>
          <a:stretch>
            <a:fillRect/>
          </a:stretch>
        </p:blipFill>
        <p:spPr bwMode="auto">
          <a:xfrm>
            <a:off x="5810250" y="4003675"/>
            <a:ext cx="3019425" cy="2154238"/>
          </a:xfrm>
          <a:prstGeom prst="rect">
            <a:avLst/>
          </a:prstGeom>
          <a:noFill/>
          <a:ln w="12700">
            <a:solidFill>
              <a:srgbClr val="000000"/>
            </a:solidFill>
            <a:miter lim="800000"/>
            <a:headEnd/>
            <a:tailEnd/>
          </a:ln>
        </p:spPr>
      </p:pic>
      <p:sp>
        <p:nvSpPr>
          <p:cNvPr id="329736" name="Text Box 8"/>
          <p:cNvSpPr txBox="1">
            <a:spLocks noChangeArrowheads="1"/>
          </p:cNvSpPr>
          <p:nvPr/>
        </p:nvSpPr>
        <p:spPr bwMode="auto">
          <a:xfrm>
            <a:off x="5799138" y="3657600"/>
            <a:ext cx="3040062" cy="379413"/>
          </a:xfrm>
          <a:prstGeom prst="rect">
            <a:avLst/>
          </a:prstGeom>
          <a:solidFill>
            <a:srgbClr val="FFFDB1"/>
          </a:solidFill>
          <a:ln w="12700">
            <a:solidFill>
              <a:schemeClr val="tx1"/>
            </a:solidFill>
            <a:miter lim="800000"/>
            <a:headEnd/>
            <a:tailEnd/>
          </a:ln>
          <a:effectLst/>
        </p:spPr>
        <p:txBody>
          <a:bodyPr anchor="ctr">
            <a:spAutoFit/>
          </a:bodyPr>
          <a:lstStyle/>
          <a:p>
            <a:pPr algn="ctr">
              <a:spcBef>
                <a:spcPct val="0"/>
              </a:spcBef>
            </a:pPr>
            <a:r>
              <a:rPr lang="en-US" sz="1800" b="1">
                <a:solidFill>
                  <a:schemeClr val="tx1"/>
                </a:solidFill>
                <a:latin typeface="Arial" charset="0"/>
              </a:rPr>
              <a:t>Knowledge discovery</a:t>
            </a:r>
            <a:endParaRPr lang="en-US" sz="1800">
              <a:solidFill>
                <a:schemeClr val="tx1"/>
              </a:solidFill>
              <a:latin typeface="Times New Roman" pitchFamily="18" charset="0"/>
            </a:endParaRPr>
          </a:p>
        </p:txBody>
      </p:sp>
      <p:pic>
        <p:nvPicPr>
          <p:cNvPr id="329737" name="Picture 9" descr="Nuclear plant smoke stacks"/>
          <p:cNvPicPr>
            <a:picLocks noChangeAspect="1" noChangeArrowheads="1"/>
          </p:cNvPicPr>
          <p:nvPr/>
        </p:nvPicPr>
        <p:blipFill>
          <a:blip r:embed="rId6" cstate="print"/>
          <a:srcRect/>
          <a:stretch>
            <a:fillRect/>
          </a:stretch>
        </p:blipFill>
        <p:spPr bwMode="auto">
          <a:xfrm>
            <a:off x="2582863" y="4225925"/>
            <a:ext cx="2716212" cy="2098675"/>
          </a:xfrm>
          <a:prstGeom prst="rect">
            <a:avLst/>
          </a:prstGeom>
          <a:noFill/>
          <a:ln w="12700">
            <a:solidFill>
              <a:srgbClr val="000000"/>
            </a:solidFill>
            <a:miter lim="800000"/>
            <a:headEnd/>
            <a:tailEnd/>
          </a:ln>
        </p:spPr>
      </p:pic>
      <p:sp>
        <p:nvSpPr>
          <p:cNvPr id="329738" name="Text Box 10"/>
          <p:cNvSpPr txBox="1">
            <a:spLocks noChangeArrowheads="1"/>
          </p:cNvSpPr>
          <p:nvPr/>
        </p:nvSpPr>
        <p:spPr bwMode="auto">
          <a:xfrm>
            <a:off x="2576513" y="3833813"/>
            <a:ext cx="2730500" cy="379412"/>
          </a:xfrm>
          <a:prstGeom prst="rect">
            <a:avLst/>
          </a:prstGeom>
          <a:solidFill>
            <a:srgbClr val="FFFCBF"/>
          </a:solidFill>
          <a:ln w="12700">
            <a:solidFill>
              <a:schemeClr val="tx1"/>
            </a:solidFill>
            <a:miter lim="800000"/>
            <a:headEnd/>
            <a:tailEnd/>
          </a:ln>
          <a:effectLst/>
        </p:spPr>
        <p:txBody>
          <a:bodyPr>
            <a:spAutoFit/>
          </a:bodyPr>
          <a:lstStyle/>
          <a:p>
            <a:pPr algn="ctr"/>
            <a:r>
              <a:rPr lang="en-US" sz="1800" b="1">
                <a:solidFill>
                  <a:schemeClr val="tx1"/>
                </a:solidFill>
                <a:latin typeface="Arial" charset="0"/>
              </a:rPr>
              <a:t>Nuclear Energy</a:t>
            </a:r>
            <a:endParaRPr lang="en-US">
              <a:solidFill>
                <a:schemeClr val="tx1"/>
              </a:solidFill>
              <a:latin typeface="Helvetica" pitchFamily="4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78" name="Picture 2" descr="Nelson"/>
          <p:cNvPicPr>
            <a:picLocks noChangeAspect="1" noChangeArrowheads="1"/>
          </p:cNvPicPr>
          <p:nvPr/>
        </p:nvPicPr>
        <p:blipFill>
          <a:blip r:embed="rId3" cstate="print"/>
          <a:srcRect l="4715" t="3258" r="4616" b="592"/>
          <a:stretch>
            <a:fillRect/>
          </a:stretch>
        </p:blipFill>
        <p:spPr bwMode="auto">
          <a:xfrm>
            <a:off x="5257800" y="1295400"/>
            <a:ext cx="1465263" cy="1030288"/>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1779" name="Picture 3" descr="FluIDx4"/>
          <p:cNvPicPr>
            <a:picLocks noChangeAspect="1" noChangeArrowheads="1"/>
          </p:cNvPicPr>
          <p:nvPr/>
        </p:nvPicPr>
        <p:blipFill>
          <a:blip r:embed="rId4" cstate="print"/>
          <a:srcRect/>
          <a:stretch>
            <a:fillRect/>
          </a:stretch>
        </p:blipFill>
        <p:spPr bwMode="auto">
          <a:xfrm>
            <a:off x="6699250" y="1371600"/>
            <a:ext cx="1987550" cy="1335088"/>
          </a:xfrm>
          <a:prstGeom prst="rect">
            <a:avLst/>
          </a:prstGeom>
          <a:noFill/>
          <a:ln w="12700">
            <a:solidFill>
              <a:schemeClr val="tx1"/>
            </a:solidFill>
            <a:miter lim="800000"/>
            <a:headEnd/>
            <a:tailEnd/>
          </a:ln>
          <a:effectLst>
            <a:outerShdw dist="35921" dir="2700000" algn="ctr" rotWithShape="0">
              <a:srgbClr val="808080"/>
            </a:outerShdw>
          </a:effectLst>
        </p:spPr>
      </p:pic>
      <p:pic>
        <p:nvPicPr>
          <p:cNvPr id="331797" name="Picture 21" descr="Nelson"/>
          <p:cNvPicPr>
            <a:picLocks noChangeAspect="1" noChangeArrowheads="1"/>
          </p:cNvPicPr>
          <p:nvPr/>
        </p:nvPicPr>
        <p:blipFill>
          <a:blip r:embed="rId5" cstate="print"/>
          <a:srcRect l="-330" t="-616" r="264" b="385"/>
          <a:stretch>
            <a:fillRect/>
          </a:stretch>
        </p:blipFill>
        <p:spPr bwMode="auto">
          <a:xfrm>
            <a:off x="4064000" y="4267200"/>
            <a:ext cx="2413000" cy="2065338"/>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1798" name="Picture 22" descr="Nelson"/>
          <p:cNvPicPr>
            <a:picLocks noChangeAspect="1" noChangeArrowheads="1"/>
          </p:cNvPicPr>
          <p:nvPr/>
        </p:nvPicPr>
        <p:blipFill>
          <a:blip r:embed="rId6" cstate="print"/>
          <a:srcRect/>
          <a:stretch>
            <a:fillRect/>
          </a:stretch>
        </p:blipFill>
        <p:spPr bwMode="auto">
          <a:xfrm>
            <a:off x="5029200" y="2590800"/>
            <a:ext cx="1981200" cy="1593850"/>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1799" name="Picture 23" descr="Nelson"/>
          <p:cNvPicPr>
            <a:picLocks noChangeAspect="1" noChangeArrowheads="1"/>
          </p:cNvPicPr>
          <p:nvPr/>
        </p:nvPicPr>
        <p:blipFill>
          <a:blip r:embed="rId7" cstate="print"/>
          <a:srcRect/>
          <a:stretch>
            <a:fillRect/>
          </a:stretch>
        </p:blipFill>
        <p:spPr bwMode="auto">
          <a:xfrm>
            <a:off x="6477000" y="3962400"/>
            <a:ext cx="2438400" cy="2154238"/>
          </a:xfrm>
          <a:prstGeom prst="rect">
            <a:avLst/>
          </a:prstGeom>
          <a:noFill/>
          <a:ln w="12700">
            <a:solidFill>
              <a:srgbClr val="000000"/>
            </a:solidFill>
            <a:miter lim="800000"/>
            <a:headEnd/>
            <a:tailEnd/>
          </a:ln>
          <a:effectLst>
            <a:outerShdw dist="35921" dir="2700000" algn="ctr" rotWithShape="0">
              <a:srgbClr val="808080"/>
            </a:outerShdw>
          </a:effectLst>
        </p:spPr>
      </p:pic>
      <p:sp>
        <p:nvSpPr>
          <p:cNvPr id="331800" name="Rectangle 24"/>
          <p:cNvSpPr>
            <a:spLocks noGrp="1" noChangeArrowheads="1"/>
          </p:cNvSpPr>
          <p:nvPr>
            <p:ph type="body" idx="1"/>
          </p:nvPr>
        </p:nvSpPr>
        <p:spPr>
          <a:xfrm>
            <a:off x="295275" y="1296988"/>
            <a:ext cx="4949825" cy="4525962"/>
          </a:xfrm>
        </p:spPr>
        <p:txBody>
          <a:bodyPr/>
          <a:lstStyle/>
          <a:p>
            <a:pPr>
              <a:spcBef>
                <a:spcPct val="0"/>
              </a:spcBef>
              <a:spcAft>
                <a:spcPct val="40000"/>
              </a:spcAft>
              <a:buFontTx/>
              <a:buChar char="•"/>
            </a:pPr>
            <a:r>
              <a:rPr lang="en-US" sz="2000"/>
              <a:t>Indications and warning</a:t>
            </a:r>
          </a:p>
          <a:p>
            <a:pPr>
              <a:spcBef>
                <a:spcPct val="0"/>
              </a:spcBef>
              <a:spcAft>
                <a:spcPct val="40000"/>
              </a:spcAft>
              <a:buFontTx/>
              <a:buChar char="•"/>
            </a:pPr>
            <a:r>
              <a:rPr lang="en-US" sz="2000"/>
              <a:t>Forensic science and attribution</a:t>
            </a:r>
          </a:p>
          <a:p>
            <a:pPr>
              <a:spcBef>
                <a:spcPct val="0"/>
              </a:spcBef>
              <a:spcAft>
                <a:spcPct val="40000"/>
              </a:spcAft>
              <a:buFontTx/>
              <a:buChar char="•"/>
            </a:pPr>
            <a:r>
              <a:rPr lang="en-US" sz="2000"/>
              <a:t>Biodetection and bio assays</a:t>
            </a:r>
          </a:p>
          <a:p>
            <a:pPr>
              <a:spcBef>
                <a:spcPct val="0"/>
              </a:spcBef>
              <a:spcAft>
                <a:spcPct val="40000"/>
              </a:spcAft>
              <a:buFontTx/>
              <a:buChar char="•"/>
            </a:pPr>
            <a:r>
              <a:rPr lang="en-US" sz="2000"/>
              <a:t>Radiation detection &amp; surveillance</a:t>
            </a:r>
          </a:p>
          <a:p>
            <a:pPr>
              <a:spcBef>
                <a:spcPct val="0"/>
              </a:spcBef>
              <a:spcAft>
                <a:spcPct val="40000"/>
              </a:spcAft>
              <a:buFontTx/>
              <a:buChar char="•"/>
            </a:pPr>
            <a:r>
              <a:rPr lang="en-US" sz="2000"/>
              <a:t>Infrastructure analysis</a:t>
            </a:r>
          </a:p>
          <a:p>
            <a:pPr>
              <a:spcBef>
                <a:spcPct val="0"/>
              </a:spcBef>
              <a:spcAft>
                <a:spcPct val="40000"/>
              </a:spcAft>
              <a:buFontTx/>
              <a:buChar char="•"/>
            </a:pPr>
            <a:r>
              <a:rPr lang="en-US" sz="2000"/>
              <a:t>Conflict simulations</a:t>
            </a:r>
          </a:p>
          <a:p>
            <a:pPr>
              <a:spcBef>
                <a:spcPct val="0"/>
              </a:spcBef>
              <a:spcAft>
                <a:spcPct val="40000"/>
              </a:spcAft>
              <a:buFontTx/>
              <a:buChar char="•"/>
            </a:pPr>
            <a:r>
              <a:rPr lang="en-US" sz="2000"/>
              <a:t>Information science &amp; knowledge discovery</a:t>
            </a:r>
          </a:p>
          <a:p>
            <a:pPr>
              <a:spcBef>
                <a:spcPct val="0"/>
              </a:spcBef>
              <a:spcAft>
                <a:spcPct val="40000"/>
              </a:spcAft>
              <a:buFontTx/>
              <a:buChar char="•"/>
            </a:pPr>
            <a:r>
              <a:rPr lang="en-US" sz="2000"/>
              <a:t>Sensors</a:t>
            </a:r>
          </a:p>
          <a:p>
            <a:pPr>
              <a:spcBef>
                <a:spcPct val="0"/>
              </a:spcBef>
              <a:spcAft>
                <a:spcPct val="40000"/>
              </a:spcAft>
              <a:buFontTx/>
              <a:buChar char="•"/>
            </a:pPr>
            <a:r>
              <a:rPr lang="en-US" sz="2000"/>
              <a:t>Response capability</a:t>
            </a:r>
          </a:p>
        </p:txBody>
      </p:sp>
      <p:sp>
        <p:nvSpPr>
          <p:cNvPr id="331801" name="Rectangle 25"/>
          <p:cNvSpPr>
            <a:spLocks noGrp="1" noChangeArrowheads="1"/>
          </p:cNvSpPr>
          <p:nvPr>
            <p:ph type="title"/>
          </p:nvPr>
        </p:nvSpPr>
        <p:spPr>
          <a:xfrm>
            <a:off x="457200" y="-76200"/>
            <a:ext cx="8001000" cy="1143000"/>
          </a:xfrm>
          <a:noFill/>
          <a:ln/>
        </p:spPr>
        <p:txBody>
          <a:bodyPr tIns="0" bIns="0"/>
          <a:lstStyle/>
          <a:p>
            <a:r>
              <a:rPr lang="en-US" sz="2800"/>
              <a:t>End-to-end technical solutions are the hallmark of </a:t>
            </a:r>
            <a:br>
              <a:rPr lang="en-US" sz="2800"/>
            </a:br>
            <a:r>
              <a:rPr lang="en-US" sz="2800"/>
              <a:t>our nonproliferation and homeland security activities</a:t>
            </a:r>
          </a:p>
        </p:txBody>
      </p:sp>
      <p:sp>
        <p:nvSpPr>
          <p:cNvPr id="331802" name="Text Box 26"/>
          <p:cNvSpPr txBox="1">
            <a:spLocks noChangeArrowheads="1"/>
          </p:cNvSpPr>
          <p:nvPr/>
        </p:nvSpPr>
        <p:spPr bwMode="auto">
          <a:xfrm>
            <a:off x="7843838" y="3214688"/>
            <a:ext cx="904875" cy="346075"/>
          </a:xfrm>
          <a:prstGeom prst="rect">
            <a:avLst/>
          </a:prstGeom>
          <a:solidFill>
            <a:schemeClr val="bg2"/>
          </a:solidFill>
          <a:ln w="9525">
            <a:solidFill>
              <a:schemeClr val="tx1"/>
            </a:solidFill>
            <a:miter lim="800000"/>
            <a:headEnd/>
            <a:tailEnd/>
          </a:ln>
          <a:effectLst/>
        </p:spPr>
        <p:txBody>
          <a:bodyPr>
            <a:spAutoFit/>
          </a:bodyPr>
          <a:lstStyle/>
          <a:p>
            <a:pPr eaLnBrk="1" hangingPunct="1"/>
            <a:r>
              <a:rPr lang="en-US" sz="800" b="1">
                <a:solidFill>
                  <a:srgbClr val="FFFF00"/>
                </a:solidFill>
                <a:latin typeface="Arial" charset="0"/>
              </a:rPr>
              <a:t>Image quality ~1 m GSD</a:t>
            </a:r>
          </a:p>
        </p:txBody>
      </p:sp>
      <p:pic>
        <p:nvPicPr>
          <p:cNvPr id="331803" name="Picture 27" descr="right-click to save image"/>
          <p:cNvPicPr>
            <a:picLocks noChangeAspect="1" noChangeArrowheads="1"/>
          </p:cNvPicPr>
          <p:nvPr/>
        </p:nvPicPr>
        <p:blipFill>
          <a:blip r:embed="rId8" cstate="print"/>
          <a:srcRect l="20000" t="20009" r="18333" b="18317"/>
          <a:stretch>
            <a:fillRect/>
          </a:stretch>
        </p:blipFill>
        <p:spPr bwMode="auto">
          <a:xfrm>
            <a:off x="7848600" y="2667000"/>
            <a:ext cx="898525" cy="576263"/>
          </a:xfrm>
          <a:prstGeom prst="rect">
            <a:avLst/>
          </a:prstGeom>
          <a:noFill/>
          <a:ln w="9525">
            <a:solidFill>
              <a:srgbClr val="000000"/>
            </a:solid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826" name="Picture 2" descr="Nelson"/>
          <p:cNvPicPr>
            <a:picLocks noChangeAspect="1" noChangeArrowheads="1"/>
          </p:cNvPicPr>
          <p:nvPr/>
        </p:nvPicPr>
        <p:blipFill>
          <a:blip r:embed="rId3" cstate="print"/>
          <a:srcRect/>
          <a:stretch>
            <a:fillRect/>
          </a:stretch>
        </p:blipFill>
        <p:spPr bwMode="auto">
          <a:xfrm>
            <a:off x="4708525" y="1624013"/>
            <a:ext cx="2720975" cy="1477962"/>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3827" name="Picture 3" descr="Nelson"/>
          <p:cNvPicPr>
            <a:picLocks noChangeAspect="1" noChangeArrowheads="1"/>
          </p:cNvPicPr>
          <p:nvPr/>
        </p:nvPicPr>
        <p:blipFill>
          <a:blip r:embed="rId4" cstate="print"/>
          <a:srcRect/>
          <a:stretch>
            <a:fillRect/>
          </a:stretch>
        </p:blipFill>
        <p:spPr bwMode="auto">
          <a:xfrm>
            <a:off x="7397750" y="1687513"/>
            <a:ext cx="1309688" cy="1304925"/>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3828" name="Picture 4" descr="Nelson"/>
          <p:cNvPicPr>
            <a:picLocks noChangeAspect="1" noChangeArrowheads="1"/>
          </p:cNvPicPr>
          <p:nvPr/>
        </p:nvPicPr>
        <p:blipFill>
          <a:blip r:embed="rId5" cstate="print"/>
          <a:srcRect/>
          <a:stretch>
            <a:fillRect/>
          </a:stretch>
        </p:blipFill>
        <p:spPr bwMode="auto">
          <a:xfrm>
            <a:off x="565150" y="1757363"/>
            <a:ext cx="2178050" cy="1438275"/>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3829" name="Picture 5" descr="Nelson"/>
          <p:cNvPicPr>
            <a:picLocks noChangeAspect="1" noChangeArrowheads="1"/>
          </p:cNvPicPr>
          <p:nvPr/>
        </p:nvPicPr>
        <p:blipFill>
          <a:blip r:embed="rId6" cstate="print"/>
          <a:srcRect/>
          <a:stretch>
            <a:fillRect/>
          </a:stretch>
        </p:blipFill>
        <p:spPr bwMode="auto">
          <a:xfrm>
            <a:off x="3048000" y="1752600"/>
            <a:ext cx="833438" cy="1371600"/>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3830" name="Picture 6" descr="Nelson"/>
          <p:cNvPicPr>
            <a:picLocks noChangeAspect="1" noChangeArrowheads="1"/>
          </p:cNvPicPr>
          <p:nvPr/>
        </p:nvPicPr>
        <p:blipFill>
          <a:blip r:embed="rId7" cstate="print"/>
          <a:srcRect/>
          <a:stretch>
            <a:fillRect/>
          </a:stretch>
        </p:blipFill>
        <p:spPr bwMode="auto">
          <a:xfrm>
            <a:off x="420688" y="4322763"/>
            <a:ext cx="2228850" cy="1406525"/>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3831" name="Picture 7" descr="Nelson"/>
          <p:cNvPicPr>
            <a:picLocks noChangeAspect="1" noChangeArrowheads="1"/>
          </p:cNvPicPr>
          <p:nvPr/>
        </p:nvPicPr>
        <p:blipFill>
          <a:blip r:embed="rId8" cstate="print"/>
          <a:srcRect/>
          <a:stretch>
            <a:fillRect/>
          </a:stretch>
        </p:blipFill>
        <p:spPr bwMode="auto">
          <a:xfrm>
            <a:off x="6561138" y="4319588"/>
            <a:ext cx="1973262" cy="1430337"/>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3832" name="Picture 8" descr="Nelson"/>
          <p:cNvPicPr>
            <a:picLocks noChangeAspect="1" noChangeArrowheads="1"/>
          </p:cNvPicPr>
          <p:nvPr/>
        </p:nvPicPr>
        <p:blipFill>
          <a:blip r:embed="rId9" cstate="print"/>
          <a:srcRect/>
          <a:stretch>
            <a:fillRect/>
          </a:stretch>
        </p:blipFill>
        <p:spPr bwMode="auto">
          <a:xfrm>
            <a:off x="6129338" y="3657600"/>
            <a:ext cx="1381125" cy="885825"/>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3833" name="Picture 9" descr="Nelson"/>
          <p:cNvPicPr>
            <a:picLocks noChangeAspect="1" noChangeArrowheads="1"/>
          </p:cNvPicPr>
          <p:nvPr/>
        </p:nvPicPr>
        <p:blipFill>
          <a:blip r:embed="rId10" cstate="print"/>
          <a:srcRect/>
          <a:stretch>
            <a:fillRect/>
          </a:stretch>
        </p:blipFill>
        <p:spPr bwMode="auto">
          <a:xfrm>
            <a:off x="3009900" y="4178300"/>
            <a:ext cx="2873375" cy="1706563"/>
          </a:xfrm>
          <a:prstGeom prst="rect">
            <a:avLst/>
          </a:prstGeom>
          <a:noFill/>
          <a:ln w="12700">
            <a:solidFill>
              <a:srgbClr val="000000"/>
            </a:solidFill>
            <a:miter lim="800000"/>
            <a:headEnd/>
            <a:tailEnd/>
          </a:ln>
          <a:effectLst>
            <a:outerShdw dist="35921" dir="2700000" algn="ctr" rotWithShape="0">
              <a:srgbClr val="808080"/>
            </a:outerShdw>
          </a:effectLst>
        </p:spPr>
      </p:pic>
      <p:sp>
        <p:nvSpPr>
          <p:cNvPr id="333834" name="Rectangle 10"/>
          <p:cNvSpPr>
            <a:spLocks noGrp="1" noChangeArrowheads="1"/>
          </p:cNvSpPr>
          <p:nvPr>
            <p:ph type="title"/>
          </p:nvPr>
        </p:nvSpPr>
        <p:spPr>
          <a:xfrm>
            <a:off x="384175" y="609600"/>
            <a:ext cx="7769225" cy="508000"/>
          </a:xfrm>
        </p:spPr>
        <p:txBody>
          <a:bodyPr/>
          <a:lstStyle/>
          <a:p>
            <a:r>
              <a:rPr lang="en-US"/>
              <a:t>LLNL provides key 24/7 operational </a:t>
            </a:r>
            <a:br>
              <a:rPr lang="en-US"/>
            </a:br>
            <a:r>
              <a:rPr lang="en-US"/>
              <a:t>capabilities for the nation</a:t>
            </a:r>
            <a:endParaRPr lang="en-US" sz="2900"/>
          </a:p>
        </p:txBody>
      </p:sp>
      <p:grpSp>
        <p:nvGrpSpPr>
          <p:cNvPr id="333835" name="Group 11"/>
          <p:cNvGrpSpPr>
            <a:grpSpLocks/>
          </p:cNvGrpSpPr>
          <p:nvPr/>
        </p:nvGrpSpPr>
        <p:grpSpPr bwMode="auto">
          <a:xfrm>
            <a:off x="377825" y="3581400"/>
            <a:ext cx="1023938" cy="1079500"/>
            <a:chOff x="2112" y="1659"/>
            <a:chExt cx="864" cy="864"/>
          </a:xfrm>
        </p:grpSpPr>
        <p:sp>
          <p:nvSpPr>
            <p:cNvPr id="333836" name="Oval 12"/>
            <p:cNvSpPr>
              <a:spLocks noChangeArrowheads="1"/>
            </p:cNvSpPr>
            <p:nvPr/>
          </p:nvSpPr>
          <p:spPr bwMode="auto">
            <a:xfrm>
              <a:off x="2167" y="1711"/>
              <a:ext cx="794" cy="752"/>
            </a:xfrm>
            <a:prstGeom prst="ellipse">
              <a:avLst/>
            </a:prstGeom>
            <a:solidFill>
              <a:schemeClr val="bg1"/>
            </a:solidFill>
            <a:ln w="9525">
              <a:solidFill>
                <a:schemeClr val="tx1"/>
              </a:solidFill>
              <a:round/>
              <a:headEnd/>
              <a:tailEnd/>
            </a:ln>
            <a:effectLst/>
          </p:spPr>
          <p:txBody>
            <a:bodyPr wrap="none" anchor="ctr"/>
            <a:lstStyle/>
            <a:p>
              <a:endParaRPr lang="en-US"/>
            </a:p>
          </p:txBody>
        </p:sp>
        <p:pic>
          <p:nvPicPr>
            <p:cNvPr id="333837" name="Picture 13"/>
            <p:cNvPicPr>
              <a:picLocks noChangeArrowheads="1"/>
            </p:cNvPicPr>
            <p:nvPr/>
          </p:nvPicPr>
          <p:blipFill>
            <a:blip r:embed="rId11" cstate="print">
              <a:clrChange>
                <a:clrFrom>
                  <a:srgbClr val="FFFFFF"/>
                </a:clrFrom>
                <a:clrTo>
                  <a:srgbClr val="FFFFFF">
                    <a:alpha val="0"/>
                  </a:srgbClr>
                </a:clrTo>
              </a:clrChange>
            </a:blip>
            <a:srcRect l="5898" t="6250" r="11548" b="6250"/>
            <a:stretch>
              <a:fillRect/>
            </a:stretch>
          </p:blipFill>
          <p:spPr bwMode="auto">
            <a:xfrm>
              <a:off x="2112" y="1659"/>
              <a:ext cx="864" cy="864"/>
            </a:xfrm>
            <a:prstGeom prst="rect">
              <a:avLst/>
            </a:prstGeom>
            <a:noFill/>
            <a:ln w="9525">
              <a:noFill/>
              <a:miter lim="800000"/>
              <a:headEnd/>
              <a:tailEnd/>
            </a:ln>
            <a:effectLst/>
          </p:spPr>
        </p:pic>
      </p:grpSp>
      <p:sp>
        <p:nvSpPr>
          <p:cNvPr id="333838" name="Text Box 14"/>
          <p:cNvSpPr txBox="1">
            <a:spLocks noChangeArrowheads="1"/>
          </p:cNvSpPr>
          <p:nvPr/>
        </p:nvSpPr>
        <p:spPr bwMode="auto">
          <a:xfrm>
            <a:off x="1347788" y="3689350"/>
            <a:ext cx="1408112" cy="635000"/>
          </a:xfrm>
          <a:prstGeom prst="rect">
            <a:avLst/>
          </a:prstGeom>
          <a:noFill/>
          <a:ln w="9525">
            <a:noFill/>
            <a:miter lim="800000"/>
            <a:headEnd/>
            <a:tailEnd/>
          </a:ln>
          <a:effectLst/>
        </p:spPr>
        <p:txBody>
          <a:bodyPr>
            <a:spAutoFit/>
          </a:bodyPr>
          <a:lstStyle/>
          <a:p>
            <a:pPr algn="ctr">
              <a:lnSpc>
                <a:spcPct val="85000"/>
              </a:lnSpc>
              <a:spcBef>
                <a:spcPct val="0"/>
              </a:spcBef>
            </a:pPr>
            <a:r>
              <a:rPr lang="en-US" b="1">
                <a:solidFill>
                  <a:schemeClr val="tx1"/>
                </a:solidFill>
                <a:latin typeface="Helvetica" pitchFamily="48" charset="0"/>
              </a:rPr>
              <a:t>Forensic Science Center (FSC)</a:t>
            </a:r>
            <a:endParaRPr lang="en-US" sz="1800" b="1">
              <a:solidFill>
                <a:schemeClr val="tx1"/>
              </a:solidFill>
              <a:latin typeface="Helvetica" pitchFamily="48" charset="0"/>
            </a:endParaRPr>
          </a:p>
        </p:txBody>
      </p:sp>
      <p:sp>
        <p:nvSpPr>
          <p:cNvPr id="333839" name="Text Box 15"/>
          <p:cNvSpPr txBox="1">
            <a:spLocks noChangeArrowheads="1"/>
          </p:cNvSpPr>
          <p:nvPr/>
        </p:nvSpPr>
        <p:spPr bwMode="auto">
          <a:xfrm>
            <a:off x="231775" y="5791200"/>
            <a:ext cx="2663825" cy="558800"/>
          </a:xfrm>
          <a:prstGeom prst="rect">
            <a:avLst/>
          </a:prstGeom>
          <a:noFill/>
          <a:ln w="9525">
            <a:noFill/>
            <a:miter lim="800000"/>
            <a:headEnd/>
            <a:tailEnd/>
          </a:ln>
          <a:effectLst/>
        </p:spPr>
        <p:txBody>
          <a:bodyPr>
            <a:spAutoFit/>
          </a:bodyPr>
          <a:lstStyle/>
          <a:p>
            <a:pPr algn="ctr">
              <a:lnSpc>
                <a:spcPct val="85000"/>
              </a:lnSpc>
              <a:spcBef>
                <a:spcPct val="0"/>
              </a:spcBef>
            </a:pPr>
            <a:r>
              <a:rPr lang="en-US" sz="1200">
                <a:solidFill>
                  <a:schemeClr val="tx1"/>
                </a:solidFill>
                <a:latin typeface="Helvetica" pitchFamily="48" charset="0"/>
              </a:rPr>
              <a:t>Analysis and characterization of samples of proliferation, terrorism, or law-enforcement interest</a:t>
            </a:r>
            <a:endParaRPr lang="en-US" sz="1800" b="1">
              <a:solidFill>
                <a:schemeClr val="tx1"/>
              </a:solidFill>
              <a:latin typeface="Helvetica" pitchFamily="48" charset="0"/>
            </a:endParaRPr>
          </a:p>
        </p:txBody>
      </p:sp>
      <p:sp>
        <p:nvSpPr>
          <p:cNvPr id="333840" name="Text Box 16"/>
          <p:cNvSpPr txBox="1">
            <a:spLocks noChangeArrowheads="1"/>
          </p:cNvSpPr>
          <p:nvPr/>
        </p:nvSpPr>
        <p:spPr bwMode="auto">
          <a:xfrm>
            <a:off x="7478713" y="3663950"/>
            <a:ext cx="1312862" cy="635000"/>
          </a:xfrm>
          <a:prstGeom prst="rect">
            <a:avLst/>
          </a:prstGeom>
          <a:noFill/>
          <a:ln w="9525">
            <a:noFill/>
            <a:miter lim="800000"/>
            <a:headEnd/>
            <a:tailEnd/>
          </a:ln>
          <a:effectLst/>
        </p:spPr>
        <p:txBody>
          <a:bodyPr>
            <a:spAutoFit/>
          </a:bodyPr>
          <a:lstStyle/>
          <a:p>
            <a:pPr algn="ctr">
              <a:lnSpc>
                <a:spcPct val="85000"/>
              </a:lnSpc>
              <a:spcBef>
                <a:spcPct val="0"/>
              </a:spcBef>
            </a:pPr>
            <a:r>
              <a:rPr lang="en-US" b="1">
                <a:solidFill>
                  <a:schemeClr val="tx1"/>
                </a:solidFill>
                <a:latin typeface="Helvetica" pitchFamily="48" charset="0"/>
              </a:rPr>
              <a:t>Biodefense Knowledge Center (BKC)</a:t>
            </a:r>
            <a:endParaRPr lang="en-US" sz="1800" b="1">
              <a:solidFill>
                <a:schemeClr val="tx1"/>
              </a:solidFill>
              <a:latin typeface="Helvetica" pitchFamily="48" charset="0"/>
            </a:endParaRPr>
          </a:p>
        </p:txBody>
      </p:sp>
      <p:sp>
        <p:nvSpPr>
          <p:cNvPr id="333841" name="Text Box 17"/>
          <p:cNvSpPr txBox="1">
            <a:spLocks noChangeArrowheads="1"/>
          </p:cNvSpPr>
          <p:nvPr/>
        </p:nvSpPr>
        <p:spPr bwMode="auto">
          <a:xfrm>
            <a:off x="6110288" y="5738813"/>
            <a:ext cx="2765425" cy="558800"/>
          </a:xfrm>
          <a:prstGeom prst="rect">
            <a:avLst/>
          </a:prstGeom>
          <a:noFill/>
          <a:ln w="9525">
            <a:noFill/>
            <a:miter lim="800000"/>
            <a:headEnd/>
            <a:tailEnd/>
          </a:ln>
          <a:effectLst/>
        </p:spPr>
        <p:txBody>
          <a:bodyPr>
            <a:spAutoFit/>
          </a:bodyPr>
          <a:lstStyle/>
          <a:p>
            <a:pPr algn="ctr">
              <a:lnSpc>
                <a:spcPct val="85000"/>
              </a:lnSpc>
              <a:spcBef>
                <a:spcPct val="0"/>
              </a:spcBef>
            </a:pPr>
            <a:r>
              <a:rPr lang="en-US" sz="1200">
                <a:solidFill>
                  <a:schemeClr val="tx1"/>
                </a:solidFill>
                <a:latin typeface="Helvetica" pitchFamily="48" charset="0"/>
              </a:rPr>
              <a:t>National clearinghouse for rapid-response and in-depth assessments of actionable biodefense information</a:t>
            </a:r>
            <a:endParaRPr lang="en-US" sz="1800" b="1">
              <a:solidFill>
                <a:schemeClr val="tx1"/>
              </a:solidFill>
              <a:latin typeface="Helvetica" pitchFamily="48" charset="0"/>
            </a:endParaRPr>
          </a:p>
        </p:txBody>
      </p:sp>
      <p:sp>
        <p:nvSpPr>
          <p:cNvPr id="333842" name="Text Box 18"/>
          <p:cNvSpPr txBox="1">
            <a:spLocks noChangeArrowheads="1"/>
          </p:cNvSpPr>
          <p:nvPr/>
        </p:nvSpPr>
        <p:spPr bwMode="auto">
          <a:xfrm>
            <a:off x="2995613" y="5935663"/>
            <a:ext cx="2884487" cy="558800"/>
          </a:xfrm>
          <a:prstGeom prst="rect">
            <a:avLst/>
          </a:prstGeom>
          <a:noFill/>
          <a:ln w="9525">
            <a:noFill/>
            <a:miter lim="800000"/>
            <a:headEnd/>
            <a:tailEnd/>
          </a:ln>
          <a:effectLst/>
        </p:spPr>
        <p:txBody>
          <a:bodyPr>
            <a:spAutoFit/>
          </a:bodyPr>
          <a:lstStyle/>
          <a:p>
            <a:pPr algn="ctr">
              <a:lnSpc>
                <a:spcPct val="85000"/>
              </a:lnSpc>
              <a:spcBef>
                <a:spcPct val="0"/>
              </a:spcBef>
            </a:pPr>
            <a:r>
              <a:rPr lang="en-US" sz="1200">
                <a:solidFill>
                  <a:schemeClr val="tx1"/>
                </a:solidFill>
                <a:latin typeface="Helvetica" pitchFamily="48" charset="0"/>
              </a:rPr>
              <a:t>Assessments of nation-state WMD programs, critical nodes, and interdiction options </a:t>
            </a:r>
          </a:p>
        </p:txBody>
      </p:sp>
      <p:sp>
        <p:nvSpPr>
          <p:cNvPr id="333843" name="Text Box 19"/>
          <p:cNvSpPr txBox="1">
            <a:spLocks noChangeArrowheads="1"/>
          </p:cNvSpPr>
          <p:nvPr/>
        </p:nvSpPr>
        <p:spPr bwMode="auto">
          <a:xfrm>
            <a:off x="3021013" y="3733800"/>
            <a:ext cx="2884487" cy="454025"/>
          </a:xfrm>
          <a:prstGeom prst="rect">
            <a:avLst/>
          </a:prstGeom>
          <a:noFill/>
          <a:ln w="9525">
            <a:noFill/>
            <a:miter lim="800000"/>
            <a:headEnd/>
            <a:tailEnd/>
          </a:ln>
          <a:effectLst/>
        </p:spPr>
        <p:txBody>
          <a:bodyPr>
            <a:spAutoFit/>
          </a:bodyPr>
          <a:lstStyle/>
          <a:p>
            <a:pPr algn="ctr">
              <a:lnSpc>
                <a:spcPct val="85000"/>
              </a:lnSpc>
              <a:spcBef>
                <a:spcPct val="0"/>
              </a:spcBef>
            </a:pPr>
            <a:r>
              <a:rPr lang="en-US" b="1">
                <a:solidFill>
                  <a:schemeClr val="tx1"/>
                </a:solidFill>
                <a:latin typeface="Helvetica" pitchFamily="48" charset="0"/>
              </a:rPr>
              <a:t>Counterproliferation Analysis and Planning System (CAPS)</a:t>
            </a:r>
            <a:endParaRPr lang="en-US" sz="1200">
              <a:solidFill>
                <a:schemeClr val="tx1"/>
              </a:solidFill>
              <a:latin typeface="Helvetica" pitchFamily="48" charset="0"/>
            </a:endParaRPr>
          </a:p>
        </p:txBody>
      </p:sp>
      <p:sp>
        <p:nvSpPr>
          <p:cNvPr id="333844" name="Text Box 20"/>
          <p:cNvSpPr txBox="1">
            <a:spLocks noChangeArrowheads="1"/>
          </p:cNvSpPr>
          <p:nvPr/>
        </p:nvSpPr>
        <p:spPr bwMode="auto">
          <a:xfrm>
            <a:off x="4533900" y="3128963"/>
            <a:ext cx="4524375" cy="403225"/>
          </a:xfrm>
          <a:prstGeom prst="rect">
            <a:avLst/>
          </a:prstGeom>
          <a:noFill/>
          <a:ln w="9525">
            <a:noFill/>
            <a:miter lim="800000"/>
            <a:headEnd/>
            <a:tailEnd/>
          </a:ln>
          <a:effectLst/>
        </p:spPr>
        <p:txBody>
          <a:bodyPr>
            <a:spAutoFit/>
          </a:bodyPr>
          <a:lstStyle/>
          <a:p>
            <a:pPr algn="ctr">
              <a:lnSpc>
                <a:spcPct val="85000"/>
              </a:lnSpc>
              <a:spcBef>
                <a:spcPct val="0"/>
              </a:spcBef>
            </a:pPr>
            <a:r>
              <a:rPr lang="en-US" sz="1200">
                <a:solidFill>
                  <a:schemeClr val="tx1"/>
                </a:solidFill>
                <a:latin typeface="Helvetica" pitchFamily="48" charset="0"/>
              </a:rPr>
              <a:t>Risk-vulnerability assessments of critical infrastructures and high-value facilities</a:t>
            </a:r>
            <a:endParaRPr lang="en-US" sz="1800" b="1">
              <a:solidFill>
                <a:schemeClr val="tx1"/>
              </a:solidFill>
              <a:latin typeface="Helvetica" pitchFamily="48" charset="0"/>
            </a:endParaRPr>
          </a:p>
        </p:txBody>
      </p:sp>
      <p:sp>
        <p:nvSpPr>
          <p:cNvPr id="333845" name="Text Box 21"/>
          <p:cNvSpPr txBox="1">
            <a:spLocks noChangeArrowheads="1"/>
          </p:cNvSpPr>
          <p:nvPr/>
        </p:nvSpPr>
        <p:spPr bwMode="auto">
          <a:xfrm>
            <a:off x="4803775" y="1166813"/>
            <a:ext cx="3714750" cy="454025"/>
          </a:xfrm>
          <a:prstGeom prst="rect">
            <a:avLst/>
          </a:prstGeom>
          <a:noFill/>
          <a:ln w="9525">
            <a:noFill/>
            <a:miter lim="800000"/>
            <a:headEnd/>
            <a:tailEnd/>
          </a:ln>
          <a:effectLst/>
        </p:spPr>
        <p:txBody>
          <a:bodyPr>
            <a:spAutoFit/>
          </a:bodyPr>
          <a:lstStyle/>
          <a:p>
            <a:pPr algn="ctr">
              <a:lnSpc>
                <a:spcPct val="85000"/>
              </a:lnSpc>
              <a:spcBef>
                <a:spcPct val="0"/>
              </a:spcBef>
            </a:pPr>
            <a:r>
              <a:rPr lang="en-US" b="1">
                <a:solidFill>
                  <a:schemeClr val="tx1"/>
                </a:solidFill>
                <a:latin typeface="Helvetica" pitchFamily="48" charset="0"/>
              </a:rPr>
              <a:t>Homeland Defense Operational Planning System (HOPS)</a:t>
            </a:r>
            <a:endParaRPr lang="en-US" sz="1800" b="1">
              <a:solidFill>
                <a:schemeClr val="tx1"/>
              </a:solidFill>
              <a:latin typeface="Helvetica" pitchFamily="48" charset="0"/>
            </a:endParaRPr>
          </a:p>
        </p:txBody>
      </p:sp>
      <p:sp>
        <p:nvSpPr>
          <p:cNvPr id="333846" name="Text Box 22"/>
          <p:cNvSpPr txBox="1">
            <a:spLocks noChangeArrowheads="1"/>
          </p:cNvSpPr>
          <p:nvPr/>
        </p:nvSpPr>
        <p:spPr bwMode="auto">
          <a:xfrm>
            <a:off x="200025" y="3200400"/>
            <a:ext cx="4106863" cy="403225"/>
          </a:xfrm>
          <a:prstGeom prst="rect">
            <a:avLst/>
          </a:prstGeom>
          <a:noFill/>
          <a:ln w="9525">
            <a:noFill/>
            <a:miter lim="800000"/>
            <a:headEnd/>
            <a:tailEnd/>
          </a:ln>
          <a:effectLst/>
        </p:spPr>
        <p:txBody>
          <a:bodyPr>
            <a:spAutoFit/>
          </a:bodyPr>
          <a:lstStyle/>
          <a:p>
            <a:pPr algn="ctr">
              <a:lnSpc>
                <a:spcPct val="85000"/>
              </a:lnSpc>
              <a:spcBef>
                <a:spcPct val="0"/>
              </a:spcBef>
            </a:pPr>
            <a:r>
              <a:rPr lang="en-US" sz="1200">
                <a:solidFill>
                  <a:schemeClr val="tx1"/>
                </a:solidFill>
                <a:latin typeface="Helvetica" pitchFamily="48" charset="0"/>
              </a:rPr>
              <a:t>Global- to urban-scale dispersion modeling and hazard analysis for emergency response and preparedness</a:t>
            </a:r>
            <a:endParaRPr lang="en-US" sz="1800" b="1">
              <a:solidFill>
                <a:schemeClr val="tx1"/>
              </a:solidFill>
              <a:latin typeface="Helvetica" pitchFamily="48" charset="0"/>
            </a:endParaRPr>
          </a:p>
        </p:txBody>
      </p:sp>
      <p:sp>
        <p:nvSpPr>
          <p:cNvPr id="333847" name="Text Box 23"/>
          <p:cNvSpPr txBox="1">
            <a:spLocks noChangeArrowheads="1"/>
          </p:cNvSpPr>
          <p:nvPr/>
        </p:nvSpPr>
        <p:spPr bwMode="auto">
          <a:xfrm>
            <a:off x="201613" y="1125538"/>
            <a:ext cx="4106862" cy="635000"/>
          </a:xfrm>
          <a:prstGeom prst="rect">
            <a:avLst/>
          </a:prstGeom>
          <a:noFill/>
          <a:ln w="9525">
            <a:noFill/>
            <a:miter lim="800000"/>
            <a:headEnd/>
            <a:tailEnd/>
          </a:ln>
          <a:effectLst/>
        </p:spPr>
        <p:txBody>
          <a:bodyPr>
            <a:spAutoFit/>
          </a:bodyPr>
          <a:lstStyle/>
          <a:p>
            <a:pPr algn="ctr">
              <a:lnSpc>
                <a:spcPct val="85000"/>
              </a:lnSpc>
              <a:spcBef>
                <a:spcPct val="0"/>
              </a:spcBef>
            </a:pPr>
            <a:r>
              <a:rPr lang="en-US" b="1">
                <a:solidFill>
                  <a:schemeClr val="tx1"/>
                </a:solidFill>
                <a:latin typeface="Helvetica" pitchFamily="48" charset="0"/>
              </a:rPr>
              <a:t>National Atmospheric Release Advisory Center (NARAC) / Interagency Modeling and Atmospheric Assessment Center (IMAAC)</a:t>
            </a:r>
            <a:endParaRPr lang="en-US" sz="1800" b="1">
              <a:solidFill>
                <a:schemeClr val="tx1"/>
              </a:solidFill>
              <a:latin typeface="Helvetica" pitchFamily="4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457200" y="533400"/>
            <a:ext cx="7794625" cy="577850"/>
          </a:xfrm>
        </p:spPr>
        <p:txBody>
          <a:bodyPr/>
          <a:lstStyle/>
          <a:p>
            <a:r>
              <a:rPr lang="en-US" dirty="0"/>
              <a:t>The quality LLNL technology is validated by the R&amp;D 100 Awards competition - </a:t>
            </a:r>
            <a:r>
              <a:rPr lang="en-US" dirty="0" smtClean="0"/>
              <a:t>Six </a:t>
            </a:r>
            <a:r>
              <a:rPr lang="en-US" dirty="0"/>
              <a:t>in </a:t>
            </a:r>
            <a:r>
              <a:rPr lang="en-US" dirty="0" smtClean="0"/>
              <a:t>2010</a:t>
            </a:r>
            <a:endParaRPr lang="en-US" dirty="0"/>
          </a:p>
        </p:txBody>
      </p:sp>
      <p:sp>
        <p:nvSpPr>
          <p:cNvPr id="339971" name="Rectangle 3"/>
          <p:cNvSpPr>
            <a:spLocks noGrp="1" noChangeArrowheads="1"/>
          </p:cNvSpPr>
          <p:nvPr>
            <p:ph type="body" sz="half" idx="1"/>
          </p:nvPr>
        </p:nvSpPr>
        <p:spPr>
          <a:xfrm>
            <a:off x="533400" y="1219200"/>
            <a:ext cx="4287838" cy="4953000"/>
          </a:xfrm>
        </p:spPr>
        <p:txBody>
          <a:bodyPr/>
          <a:lstStyle/>
          <a:p>
            <a:pPr>
              <a:lnSpc>
                <a:spcPct val="90000"/>
              </a:lnSpc>
              <a:spcBef>
                <a:spcPct val="100000"/>
              </a:spcBef>
              <a:buFont typeface="Times" pitchFamily="48" charset="0"/>
              <a:buChar char="•"/>
            </a:pPr>
            <a:r>
              <a:rPr lang="en-US" sz="1800"/>
              <a:t>Continuous Phase Plate Optics Manufactured Using Magnetorheological Finishing</a:t>
            </a:r>
          </a:p>
          <a:p>
            <a:pPr>
              <a:lnSpc>
                <a:spcPct val="90000"/>
              </a:lnSpc>
              <a:spcBef>
                <a:spcPct val="100000"/>
              </a:spcBef>
            </a:pPr>
            <a:r>
              <a:rPr lang="en-US" sz="1800"/>
              <a:t>Hypre:  Fast Solution Algorithms for High-Performance Scientific Computing</a:t>
            </a:r>
          </a:p>
          <a:p>
            <a:pPr>
              <a:lnSpc>
                <a:spcPct val="90000"/>
              </a:lnSpc>
              <a:spcBef>
                <a:spcPct val="100000"/>
              </a:spcBef>
            </a:pPr>
            <a:r>
              <a:rPr lang="en-US" sz="1800"/>
              <a:t>Large Area Imager:  The Solution to the Search for Illicit Radioactive Materials</a:t>
            </a:r>
          </a:p>
          <a:p>
            <a:pPr>
              <a:lnSpc>
                <a:spcPct val="90000"/>
              </a:lnSpc>
              <a:spcBef>
                <a:spcPct val="100000"/>
              </a:spcBef>
            </a:pPr>
            <a:r>
              <a:rPr lang="en-US" sz="1800"/>
              <a:t>MEMS-Based Adaptive Optics Scanning Laser Ophthalmoscope</a:t>
            </a:r>
          </a:p>
          <a:p>
            <a:pPr>
              <a:lnSpc>
                <a:spcPct val="90000"/>
              </a:lnSpc>
              <a:spcBef>
                <a:spcPct val="100000"/>
              </a:spcBef>
            </a:pPr>
            <a:r>
              <a:rPr lang="en-US" sz="1800"/>
              <a:t>Noninvasive Pneumothorax Detector</a:t>
            </a:r>
          </a:p>
          <a:p>
            <a:pPr>
              <a:lnSpc>
                <a:spcPct val="90000"/>
              </a:lnSpc>
              <a:spcBef>
                <a:spcPct val="100000"/>
              </a:spcBef>
            </a:pPr>
            <a:r>
              <a:rPr lang="en-US" sz="1800"/>
              <a:t>Since 1978, LLNL has received a total of 118 R&amp;D awards</a:t>
            </a:r>
          </a:p>
          <a:p>
            <a:pPr>
              <a:lnSpc>
                <a:spcPct val="90000"/>
              </a:lnSpc>
              <a:spcBef>
                <a:spcPct val="100000"/>
              </a:spcBef>
            </a:pPr>
            <a:endParaRPr lang="en-US" sz="1800"/>
          </a:p>
          <a:p>
            <a:pPr lvl="1">
              <a:lnSpc>
                <a:spcPct val="90000"/>
              </a:lnSpc>
              <a:spcBef>
                <a:spcPct val="75000"/>
              </a:spcBef>
            </a:pPr>
            <a:endParaRPr lang="en-US" sz="1800"/>
          </a:p>
        </p:txBody>
      </p:sp>
      <p:pic>
        <p:nvPicPr>
          <p:cNvPr id="339972" name="Picture 4"/>
          <p:cNvPicPr>
            <a:picLocks noChangeAspect="1" noChangeArrowheads="1"/>
          </p:cNvPicPr>
          <p:nvPr/>
        </p:nvPicPr>
        <p:blipFill>
          <a:blip r:embed="rId3" cstate="print"/>
          <a:srcRect/>
          <a:stretch>
            <a:fillRect/>
          </a:stretch>
        </p:blipFill>
        <p:spPr bwMode="auto">
          <a:xfrm>
            <a:off x="5029200" y="4572000"/>
            <a:ext cx="963613" cy="1368425"/>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9973" name="Picture 5" descr="IMG_0725"/>
          <p:cNvPicPr>
            <a:picLocks noChangeAspect="1" noChangeArrowheads="1"/>
          </p:cNvPicPr>
          <p:nvPr/>
        </p:nvPicPr>
        <p:blipFill>
          <a:blip r:embed="rId4" cstate="print"/>
          <a:srcRect/>
          <a:stretch>
            <a:fillRect/>
          </a:stretch>
        </p:blipFill>
        <p:spPr bwMode="auto">
          <a:xfrm>
            <a:off x="5905500" y="4213225"/>
            <a:ext cx="2322513" cy="1274763"/>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9974" name="Picture 6"/>
          <p:cNvPicPr>
            <a:picLocks noChangeAspect="1" noChangeArrowheads="1"/>
          </p:cNvPicPr>
          <p:nvPr/>
        </p:nvPicPr>
        <p:blipFill>
          <a:blip r:embed="rId5" cstate="print"/>
          <a:srcRect b="1340"/>
          <a:stretch>
            <a:fillRect/>
          </a:stretch>
        </p:blipFill>
        <p:spPr bwMode="auto">
          <a:xfrm>
            <a:off x="7826375" y="4213225"/>
            <a:ext cx="1027113" cy="1273175"/>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9975" name="Picture 7"/>
          <p:cNvPicPr preferRelativeResize="0">
            <a:picLocks noChangeAspect="1" noChangeArrowheads="1"/>
          </p:cNvPicPr>
          <p:nvPr/>
        </p:nvPicPr>
        <p:blipFill>
          <a:blip r:embed="rId6" cstate="print"/>
          <a:srcRect r="18996" b="45201"/>
          <a:stretch>
            <a:fillRect/>
          </a:stretch>
        </p:blipFill>
        <p:spPr bwMode="auto">
          <a:xfrm>
            <a:off x="5334000" y="2971800"/>
            <a:ext cx="2514600" cy="1158875"/>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9976" name="Picture 8"/>
          <p:cNvPicPr>
            <a:picLocks noChangeAspect="1" noChangeArrowheads="1"/>
          </p:cNvPicPr>
          <p:nvPr/>
        </p:nvPicPr>
        <p:blipFill>
          <a:blip r:embed="rId7" cstate="print"/>
          <a:srcRect/>
          <a:stretch>
            <a:fillRect/>
          </a:stretch>
        </p:blipFill>
        <p:spPr bwMode="auto">
          <a:xfrm>
            <a:off x="7696200" y="2895600"/>
            <a:ext cx="1219200" cy="712788"/>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9977" name="Picture 9"/>
          <p:cNvPicPr>
            <a:picLocks noChangeAspect="1" noChangeArrowheads="1"/>
          </p:cNvPicPr>
          <p:nvPr/>
        </p:nvPicPr>
        <p:blipFill>
          <a:blip r:embed="rId8" cstate="print"/>
          <a:srcRect r="2083"/>
          <a:stretch>
            <a:fillRect/>
          </a:stretch>
        </p:blipFill>
        <p:spPr bwMode="auto">
          <a:xfrm>
            <a:off x="7696200" y="3487738"/>
            <a:ext cx="1214438" cy="552450"/>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9978" name="Picture 10" descr="SLS_collageBlue"/>
          <p:cNvPicPr>
            <a:picLocks noChangeAspect="1" noChangeArrowheads="1"/>
          </p:cNvPicPr>
          <p:nvPr/>
        </p:nvPicPr>
        <p:blipFill>
          <a:blip r:embed="rId9" cstate="print"/>
          <a:srcRect/>
          <a:stretch>
            <a:fillRect/>
          </a:stretch>
        </p:blipFill>
        <p:spPr bwMode="auto">
          <a:xfrm>
            <a:off x="5562600" y="1524000"/>
            <a:ext cx="1295400" cy="1270000"/>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39979" name="Picture 11" descr="Menapace - Cover-2 copy"/>
          <p:cNvPicPr>
            <a:picLocks noChangeAspect="1" noChangeArrowheads="1"/>
          </p:cNvPicPr>
          <p:nvPr/>
        </p:nvPicPr>
        <p:blipFill>
          <a:blip r:embed="rId10" cstate="print"/>
          <a:srcRect/>
          <a:stretch>
            <a:fillRect/>
          </a:stretch>
        </p:blipFill>
        <p:spPr bwMode="auto">
          <a:xfrm>
            <a:off x="7086600" y="1295400"/>
            <a:ext cx="1408113" cy="1447800"/>
          </a:xfrm>
          <a:prstGeom prst="rect">
            <a:avLst/>
          </a:prstGeom>
          <a:noFill/>
          <a:ln w="12700">
            <a:solidFill>
              <a:srgbClr val="000000"/>
            </a:solidFill>
            <a:miter lim="800000"/>
            <a:headEnd/>
            <a:tailEnd/>
          </a:ln>
          <a:effectLst>
            <a:outerShdw dist="35921" dir="2700000" algn="ctr" rotWithShape="0">
              <a:srgbClr val="808080"/>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457200" y="-9525"/>
            <a:ext cx="8229600" cy="1143000"/>
          </a:xfrm>
        </p:spPr>
        <p:txBody>
          <a:bodyPr>
            <a:normAutofit/>
          </a:bodyPr>
          <a:lstStyle/>
          <a:p>
            <a:pPr eaLnBrk="1" fontAlgn="auto" hangingPunct="1">
              <a:spcAft>
                <a:spcPts val="0"/>
              </a:spcAft>
              <a:defRPr/>
            </a:pPr>
            <a:r>
              <a:rPr lang="en-US" dirty="0" smtClean="0">
                <a:solidFill>
                  <a:srgbClr val="064F96"/>
                </a:solidFill>
              </a:rPr>
              <a:t> Now Hiring MS and PhD Level New Grads and Students</a:t>
            </a:r>
            <a:endParaRPr lang="en-US" dirty="0"/>
          </a:p>
        </p:txBody>
      </p:sp>
      <p:sp>
        <p:nvSpPr>
          <p:cNvPr id="144387" name="Rectangle 3"/>
          <p:cNvSpPr>
            <a:spLocks noGrp="1" noChangeArrowheads="1"/>
          </p:cNvSpPr>
          <p:nvPr>
            <p:ph sz="half" idx="1"/>
          </p:nvPr>
        </p:nvSpPr>
        <p:spPr>
          <a:xfrm>
            <a:off x="457200" y="1368425"/>
            <a:ext cx="4038600" cy="4433888"/>
          </a:xfrm>
        </p:spPr>
        <p:txBody>
          <a:bodyPr>
            <a:normAutofit fontScale="92500" lnSpcReduction="20000"/>
          </a:bodyPr>
          <a:lstStyle/>
          <a:p>
            <a:pPr marL="228600" indent="-228600" eaLnBrk="1" fontAlgn="auto" hangingPunct="1">
              <a:spcBef>
                <a:spcPct val="0"/>
              </a:spcBef>
              <a:spcAft>
                <a:spcPct val="50000"/>
              </a:spcAft>
              <a:buClr>
                <a:schemeClr val="accent3"/>
              </a:buClr>
              <a:buFont typeface="Wingdings 2"/>
              <a:buChar char=""/>
              <a:defRPr/>
            </a:pPr>
            <a:endParaRPr lang="en-US" sz="1800" dirty="0" smtClean="0"/>
          </a:p>
          <a:p>
            <a:pPr marL="228600" indent="-228600" eaLnBrk="1" fontAlgn="auto" hangingPunct="1">
              <a:spcBef>
                <a:spcPct val="0"/>
              </a:spcBef>
              <a:spcAft>
                <a:spcPct val="50000"/>
              </a:spcAft>
              <a:buClr>
                <a:schemeClr val="accent3"/>
              </a:buClr>
              <a:buFont typeface="Wingdings 2"/>
              <a:buChar char=""/>
              <a:defRPr/>
            </a:pPr>
            <a:r>
              <a:rPr lang="en-US" sz="1800" dirty="0" smtClean="0"/>
              <a:t>Mechanical Engineers</a:t>
            </a:r>
          </a:p>
          <a:p>
            <a:pPr marL="628650" lvl="1" indent="-228600" eaLnBrk="1" fontAlgn="auto" hangingPunct="1">
              <a:spcBef>
                <a:spcPct val="0"/>
              </a:spcBef>
              <a:spcAft>
                <a:spcPct val="50000"/>
              </a:spcAft>
              <a:buFont typeface="Wingdings 2"/>
              <a:buChar char=""/>
              <a:defRPr/>
            </a:pPr>
            <a:r>
              <a:rPr lang="en-US" sz="1800" dirty="0" smtClean="0"/>
              <a:t>Computational Mechanical Analysts </a:t>
            </a:r>
          </a:p>
          <a:p>
            <a:pPr marL="628650" lvl="1" indent="-228600" eaLnBrk="1" fontAlgn="auto" hangingPunct="1">
              <a:spcBef>
                <a:spcPct val="0"/>
              </a:spcBef>
              <a:spcAft>
                <a:spcPct val="50000"/>
              </a:spcAft>
              <a:buFont typeface="Wingdings 2"/>
              <a:buChar char=""/>
              <a:defRPr/>
            </a:pPr>
            <a:r>
              <a:rPr lang="en-US" sz="1800" dirty="0" smtClean="0"/>
              <a:t>Geotechnical, Materials, Structure and Thermal, Fluids</a:t>
            </a:r>
          </a:p>
          <a:p>
            <a:pPr marL="628650" lvl="1" indent="-228600" eaLnBrk="1" fontAlgn="auto" hangingPunct="1">
              <a:spcBef>
                <a:spcPct val="0"/>
              </a:spcBef>
              <a:spcAft>
                <a:spcPct val="50000"/>
              </a:spcAft>
              <a:buFont typeface="Wingdings 2"/>
              <a:buChar char=""/>
              <a:defRPr/>
            </a:pPr>
            <a:r>
              <a:rPr lang="en-US" sz="1800" dirty="0" smtClean="0"/>
              <a:t>Mechanical Design</a:t>
            </a:r>
          </a:p>
          <a:p>
            <a:pPr marL="628650" lvl="1" indent="-228600" eaLnBrk="1" fontAlgn="auto" hangingPunct="1">
              <a:spcBef>
                <a:spcPct val="0"/>
              </a:spcBef>
              <a:spcAft>
                <a:spcPct val="50000"/>
              </a:spcAft>
              <a:buFont typeface="Wingdings 2"/>
              <a:buChar char=""/>
              <a:defRPr/>
            </a:pPr>
            <a:r>
              <a:rPr lang="en-US" sz="1800" dirty="0" smtClean="0"/>
              <a:t>Lasers and Optics</a:t>
            </a:r>
          </a:p>
          <a:p>
            <a:pPr marL="628650" lvl="1" indent="-228600" eaLnBrk="1" fontAlgn="auto" hangingPunct="1">
              <a:spcBef>
                <a:spcPct val="0"/>
              </a:spcBef>
              <a:spcAft>
                <a:spcPct val="50000"/>
              </a:spcAft>
              <a:buFont typeface="Wingdings 2"/>
              <a:buChar char=""/>
              <a:defRPr/>
            </a:pPr>
            <a:r>
              <a:rPr lang="en-US" sz="1800" dirty="0" smtClean="0"/>
              <a:t>Generalists</a:t>
            </a:r>
          </a:p>
          <a:p>
            <a:pPr marL="628650" lvl="1" indent="-228600" eaLnBrk="1" fontAlgn="auto" hangingPunct="1">
              <a:spcBef>
                <a:spcPct val="0"/>
              </a:spcBef>
              <a:spcAft>
                <a:spcPct val="50000"/>
              </a:spcAft>
              <a:buFont typeface="Wingdings 2"/>
              <a:buChar char=""/>
              <a:defRPr/>
            </a:pPr>
            <a:r>
              <a:rPr lang="en-US" sz="1800" dirty="0" smtClean="0"/>
              <a:t>Nanotechnology</a:t>
            </a:r>
          </a:p>
          <a:p>
            <a:pPr marL="628650" lvl="1" indent="-228600" eaLnBrk="1" fontAlgn="auto" hangingPunct="1">
              <a:spcBef>
                <a:spcPct val="0"/>
              </a:spcBef>
              <a:spcAft>
                <a:spcPct val="50000"/>
              </a:spcAft>
              <a:buFont typeface="Wingdings 2"/>
              <a:buChar char=""/>
              <a:defRPr/>
            </a:pPr>
            <a:endParaRPr lang="en-US" sz="1800" dirty="0" smtClean="0"/>
          </a:p>
          <a:p>
            <a:pPr marL="628650" lvl="1" indent="-228600" eaLnBrk="1" fontAlgn="auto" hangingPunct="1">
              <a:spcBef>
                <a:spcPct val="0"/>
              </a:spcBef>
              <a:spcAft>
                <a:spcPct val="50000"/>
              </a:spcAft>
              <a:buFont typeface="Wingdings 2"/>
              <a:buChar char=""/>
              <a:defRPr/>
            </a:pPr>
            <a:endParaRPr lang="en-US" sz="1800" dirty="0" smtClean="0"/>
          </a:p>
          <a:p>
            <a:pPr marL="228600" indent="-228600" eaLnBrk="1" fontAlgn="auto" hangingPunct="1">
              <a:spcBef>
                <a:spcPct val="0"/>
              </a:spcBef>
              <a:spcAft>
                <a:spcPct val="50000"/>
              </a:spcAft>
              <a:buClr>
                <a:schemeClr val="accent3"/>
              </a:buClr>
              <a:buFont typeface="Wingdings 2"/>
              <a:buChar char=""/>
              <a:defRPr/>
            </a:pPr>
            <a:endParaRPr lang="en-US" sz="1800" dirty="0"/>
          </a:p>
        </p:txBody>
      </p:sp>
      <p:sp>
        <p:nvSpPr>
          <p:cNvPr id="5" name="Content Placeholder 4"/>
          <p:cNvSpPr>
            <a:spLocks noGrp="1"/>
          </p:cNvSpPr>
          <p:nvPr>
            <p:ph sz="half" idx="2"/>
          </p:nvPr>
        </p:nvSpPr>
        <p:spPr>
          <a:xfrm>
            <a:off x="4648200" y="1368425"/>
            <a:ext cx="4495800" cy="4433888"/>
          </a:xfrm>
        </p:spPr>
        <p:txBody>
          <a:bodyPr>
            <a:normAutofit fontScale="92500" lnSpcReduction="20000"/>
          </a:bodyPr>
          <a:lstStyle/>
          <a:p>
            <a:pPr marL="274320" indent="-274320" eaLnBrk="1" fontAlgn="auto" hangingPunct="1">
              <a:spcAft>
                <a:spcPts val="0"/>
              </a:spcAft>
              <a:buClr>
                <a:schemeClr val="accent3"/>
              </a:buClr>
              <a:buFont typeface="Wingdings 2"/>
              <a:buChar char=""/>
              <a:defRPr/>
            </a:pPr>
            <a:endParaRPr lang="en-US" dirty="0" smtClean="0"/>
          </a:p>
          <a:p>
            <a:pPr marL="274320" indent="-274320" eaLnBrk="1" fontAlgn="auto" hangingPunct="1">
              <a:spcAft>
                <a:spcPts val="0"/>
              </a:spcAft>
              <a:buClr>
                <a:schemeClr val="accent3"/>
              </a:buClr>
              <a:buFont typeface="Wingdings 2"/>
              <a:buChar char=""/>
              <a:defRPr/>
            </a:pPr>
            <a:r>
              <a:rPr lang="en-US" sz="1800" dirty="0" smtClean="0"/>
              <a:t>Electrical Engineers</a:t>
            </a:r>
          </a:p>
          <a:p>
            <a:pPr marL="640080" lvl="1" indent="-246888" eaLnBrk="1" fontAlgn="auto" hangingPunct="1">
              <a:spcAft>
                <a:spcPts val="0"/>
              </a:spcAft>
              <a:buFont typeface="Wingdings 2"/>
              <a:buChar char=""/>
              <a:defRPr/>
            </a:pPr>
            <a:r>
              <a:rPr lang="en-US" sz="1800" dirty="0" smtClean="0"/>
              <a:t>Computational Electro-Magnetics</a:t>
            </a:r>
          </a:p>
          <a:p>
            <a:pPr marL="640080" lvl="1" indent="-246888" eaLnBrk="1" fontAlgn="auto" hangingPunct="1">
              <a:spcAft>
                <a:spcPts val="0"/>
              </a:spcAft>
              <a:buFont typeface="Wingdings 2"/>
              <a:buChar char=""/>
              <a:defRPr/>
            </a:pPr>
            <a:r>
              <a:rPr lang="en-US" sz="1800" dirty="0" smtClean="0"/>
              <a:t>Electro-Optics</a:t>
            </a:r>
          </a:p>
          <a:p>
            <a:pPr marL="640080" lvl="1" indent="-246888" eaLnBrk="1" fontAlgn="auto" hangingPunct="1">
              <a:spcAft>
                <a:spcPts val="0"/>
              </a:spcAft>
              <a:buFont typeface="Wingdings 2"/>
              <a:buChar char=""/>
              <a:defRPr/>
            </a:pPr>
            <a:r>
              <a:rPr lang="en-US" sz="1800" dirty="0" smtClean="0"/>
              <a:t>Signal &amp; Image Processing</a:t>
            </a:r>
          </a:p>
          <a:p>
            <a:pPr marL="640080" lvl="1" indent="-246888" eaLnBrk="1" fontAlgn="auto" hangingPunct="1">
              <a:spcAft>
                <a:spcPts val="0"/>
              </a:spcAft>
              <a:buFont typeface="Wingdings 2"/>
              <a:buChar char=""/>
              <a:defRPr/>
            </a:pPr>
            <a:r>
              <a:rPr lang="en-US" sz="1800" dirty="0" smtClean="0"/>
              <a:t>Pulse Power</a:t>
            </a:r>
          </a:p>
          <a:p>
            <a:pPr marL="640080" lvl="1" indent="-246888" eaLnBrk="1" fontAlgn="auto" hangingPunct="1">
              <a:spcAft>
                <a:spcPts val="0"/>
              </a:spcAft>
              <a:buFont typeface="Wingdings 2"/>
              <a:buChar char=""/>
              <a:defRPr/>
            </a:pPr>
            <a:r>
              <a:rPr lang="en-US" sz="1800" dirty="0" smtClean="0"/>
              <a:t>Instrumentation &amp; Controls</a:t>
            </a:r>
          </a:p>
          <a:p>
            <a:pPr marL="640080" lvl="1" indent="-246888" eaLnBrk="1" fontAlgn="auto" hangingPunct="1">
              <a:spcAft>
                <a:spcPts val="0"/>
              </a:spcAft>
              <a:buFont typeface="Wingdings 2"/>
              <a:buChar char=""/>
              <a:defRPr/>
            </a:pPr>
            <a:r>
              <a:rPr lang="en-US" sz="1800" dirty="0" smtClean="0"/>
              <a:t>High Speed Circuits</a:t>
            </a:r>
          </a:p>
          <a:p>
            <a:pPr marL="640080" lvl="1" indent="-246888" eaLnBrk="1" fontAlgn="auto" hangingPunct="1">
              <a:spcAft>
                <a:spcPts val="0"/>
              </a:spcAft>
              <a:buFont typeface="Wingdings 2"/>
              <a:buChar char=""/>
              <a:defRPr/>
            </a:pPr>
            <a:r>
              <a:rPr lang="en-US" sz="1800" dirty="0" smtClean="0"/>
              <a:t>Embedded Systems</a:t>
            </a:r>
            <a:endParaRPr lang="en-US" sz="1200" dirty="0" smtClean="0"/>
          </a:p>
          <a:p>
            <a:pPr marL="640080" lvl="1" indent="-246888" eaLnBrk="1" fontAlgn="auto" hangingPunct="1">
              <a:spcAft>
                <a:spcPts val="0"/>
              </a:spcAft>
              <a:buFont typeface="Wingdings 2" pitchFamily="18" charset="2"/>
              <a:buNone/>
              <a:defRPr/>
            </a:pPr>
            <a:endParaRPr lang="en-US" sz="1800" dirty="0" smtClean="0"/>
          </a:p>
          <a:p>
            <a:pPr marL="273367" indent="-246888" eaLnBrk="1" fontAlgn="auto" hangingPunct="1">
              <a:spcAft>
                <a:spcPts val="0"/>
              </a:spcAft>
              <a:buFont typeface="Wingdings 2"/>
              <a:buChar char=""/>
              <a:defRPr/>
            </a:pPr>
            <a:r>
              <a:rPr lang="en-US" sz="2000" dirty="0" smtClean="0"/>
              <a:t>Other Engineering Disciplines</a:t>
            </a:r>
          </a:p>
          <a:p>
            <a:pPr marL="640080" lvl="1" indent="-246888" eaLnBrk="1" fontAlgn="auto" hangingPunct="1">
              <a:spcAft>
                <a:spcPts val="0"/>
              </a:spcAft>
              <a:buFont typeface="Wingdings 2"/>
              <a:buChar char=""/>
              <a:defRPr/>
            </a:pPr>
            <a:r>
              <a:rPr lang="en-US" sz="1800" dirty="0" smtClean="0"/>
              <a:t>Software Engineers</a:t>
            </a:r>
          </a:p>
          <a:p>
            <a:pPr marL="640080" lvl="1" indent="-246888" eaLnBrk="1" fontAlgn="auto" hangingPunct="1">
              <a:spcAft>
                <a:spcPts val="0"/>
              </a:spcAft>
              <a:buFont typeface="Wingdings 2"/>
              <a:buChar char=""/>
              <a:defRPr/>
            </a:pPr>
            <a:r>
              <a:rPr lang="en-US" sz="1800" dirty="0" smtClean="0"/>
              <a:t>Civil Engineers</a:t>
            </a:r>
          </a:p>
          <a:p>
            <a:pPr marL="640080" lvl="1" indent="-246888" eaLnBrk="1" fontAlgn="auto" hangingPunct="1">
              <a:spcAft>
                <a:spcPts val="0"/>
              </a:spcAft>
              <a:buFont typeface="Wingdings 2"/>
              <a:buChar char=""/>
              <a:defRPr/>
            </a:pPr>
            <a:r>
              <a:rPr lang="en-US" sz="1800" dirty="0" smtClean="0"/>
              <a:t>Decision Science</a:t>
            </a:r>
          </a:p>
          <a:p>
            <a:pPr marL="640080" lvl="1" indent="-246888" eaLnBrk="1" fontAlgn="auto" hangingPunct="1">
              <a:spcAft>
                <a:spcPts val="0"/>
              </a:spcAft>
              <a:buFont typeface="Wingdings 2"/>
              <a:buChar char=""/>
              <a:defRPr/>
            </a:pPr>
            <a:r>
              <a:rPr lang="en-US" sz="1800" dirty="0" smtClean="0"/>
              <a:t>Statistical Modeling</a:t>
            </a:r>
          </a:p>
          <a:p>
            <a:pPr marL="640080" lvl="1" indent="-246888" eaLnBrk="1" fontAlgn="auto" hangingPunct="1">
              <a:spcAft>
                <a:spcPts val="0"/>
              </a:spcAft>
              <a:buFont typeface="Wingdings 2"/>
              <a:buChar char=""/>
              <a:defRPr/>
            </a:pPr>
            <a:r>
              <a:rPr lang="en-US" sz="1800" dirty="0" smtClean="0"/>
              <a:t>Systems Engineers</a:t>
            </a:r>
          </a:p>
          <a:p>
            <a:pPr marL="640080" lvl="1" indent="-246888" eaLnBrk="1" fontAlgn="auto" hangingPunct="1">
              <a:spcAft>
                <a:spcPts val="0"/>
              </a:spcAft>
              <a:buFont typeface="Wingdings 2"/>
              <a:buChar char=""/>
              <a:defRPr/>
            </a:pPr>
            <a:endParaRPr lang="en-US" sz="1800" dirty="0"/>
          </a:p>
        </p:txBody>
      </p:sp>
      <p:sp>
        <p:nvSpPr>
          <p:cNvPr id="27653" name="Rectangle 4"/>
          <p:cNvSpPr>
            <a:spLocks noChangeArrowheads="1"/>
          </p:cNvSpPr>
          <p:nvPr/>
        </p:nvSpPr>
        <p:spPr bwMode="auto">
          <a:xfrm>
            <a:off x="4572000" y="1389063"/>
            <a:ext cx="4267200" cy="4729162"/>
          </a:xfrm>
          <a:prstGeom prst="rect">
            <a:avLst/>
          </a:prstGeom>
          <a:noFill/>
          <a:ln w="9525">
            <a:noFill/>
            <a:miter lim="800000"/>
            <a:headEnd/>
            <a:tailEnd/>
          </a:ln>
        </p:spPr>
        <p:txBody>
          <a:bodyPr/>
          <a:lstStyle/>
          <a:p>
            <a:pPr marL="228600" indent="-228600" eaLnBrk="0" hangingPunct="0">
              <a:spcAft>
                <a:spcPct val="50000"/>
              </a:spcAft>
              <a:buClr>
                <a:schemeClr val="accent2"/>
              </a:buClr>
              <a:buFont typeface="Wingdings" pitchFamily="2" charset="2"/>
              <a:buChar char="§"/>
            </a:pPr>
            <a:endParaRPr lang="en-US"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a:spLocks noGrp="1" noChangeArrowheads="1"/>
          </p:cNvSpPr>
          <p:nvPr>
            <p:ph type="title"/>
          </p:nvPr>
        </p:nvSpPr>
        <p:spPr>
          <a:xfrm>
            <a:off x="390525" y="295275"/>
            <a:ext cx="8534400" cy="809625"/>
          </a:xfrm>
        </p:spPr>
        <p:txBody>
          <a:bodyPr>
            <a:normAutofit fontScale="90000"/>
          </a:bodyPr>
          <a:lstStyle/>
          <a:p>
            <a:pPr eaLnBrk="1" fontAlgn="auto" hangingPunct="1">
              <a:spcAft>
                <a:spcPts val="0"/>
              </a:spcAft>
              <a:defRPr/>
            </a:pPr>
            <a:r>
              <a:rPr lang="en-US" sz="2800" dirty="0" smtClean="0"/>
              <a:t>Engagement in wide spectrum of energy and environmental issues </a:t>
            </a:r>
            <a:endParaRPr lang="en-US" sz="2800" dirty="0"/>
          </a:p>
        </p:txBody>
      </p:sp>
      <p:sp>
        <p:nvSpPr>
          <p:cNvPr id="3" name="Slide Number Placeholder 2"/>
          <p:cNvSpPr>
            <a:spLocks noGrp="1"/>
          </p:cNvSpPr>
          <p:nvPr>
            <p:ph type="sldNum" sz="quarter" idx="4294967295"/>
          </p:nvPr>
        </p:nvSpPr>
        <p:spPr>
          <a:xfrm>
            <a:off x="7924800" y="6356350"/>
            <a:ext cx="762000" cy="365125"/>
          </a:xfrm>
          <a:prstGeom prst="rect">
            <a:avLst/>
          </a:prstGeom>
        </p:spPr>
        <p:txBody>
          <a:bodyPr/>
          <a:lstStyle/>
          <a:p>
            <a:pPr algn="r">
              <a:defRPr/>
            </a:pPr>
            <a:fld id="{26CF3385-B361-4A42-BF60-D5A9B2BB7BFB}" type="slidenum">
              <a:rPr lang="en-US"/>
              <a:pPr algn="r">
                <a:defRPr/>
              </a:pPr>
              <a:t>18</a:t>
            </a:fld>
            <a:endParaRPr lang="en-US"/>
          </a:p>
        </p:txBody>
      </p:sp>
      <p:pic>
        <p:nvPicPr>
          <p:cNvPr id="6" name="Picture 24" descr="12B"/>
          <p:cNvPicPr>
            <a:picLocks noChangeAspect="1" noChangeArrowheads="1"/>
          </p:cNvPicPr>
          <p:nvPr/>
        </p:nvPicPr>
        <p:blipFill>
          <a:blip r:embed="rId2" cstate="print"/>
          <a:srcRect/>
          <a:stretch>
            <a:fillRect/>
          </a:stretch>
        </p:blipFill>
        <p:spPr bwMode="auto">
          <a:xfrm>
            <a:off x="249238" y="1397000"/>
            <a:ext cx="2732087" cy="2320925"/>
          </a:xfrm>
          <a:prstGeom prst="rect">
            <a:avLst/>
          </a:prstGeom>
          <a:noFill/>
          <a:effectLst>
            <a:outerShdw blurRad="63500" dist="38099" dir="2700000" algn="ctr" rotWithShape="0">
              <a:srgbClr val="000000">
                <a:alpha val="74998"/>
              </a:srgbClr>
            </a:outerShdw>
          </a:effectLst>
        </p:spPr>
      </p:pic>
      <p:pic>
        <p:nvPicPr>
          <p:cNvPr id="5" name="Picture 4" descr="Air Capture_BL.png"/>
          <p:cNvPicPr>
            <a:picLocks noChangeAspect="1"/>
          </p:cNvPicPr>
          <p:nvPr/>
        </p:nvPicPr>
        <p:blipFill>
          <a:blip r:embed="rId3" cstate="print"/>
          <a:stretch>
            <a:fillRect/>
          </a:stretch>
        </p:blipFill>
        <p:spPr>
          <a:xfrm>
            <a:off x="585788" y="2713038"/>
            <a:ext cx="4140200" cy="3663950"/>
          </a:xfrm>
          <a:prstGeom prst="rect">
            <a:avLst/>
          </a:prstGeom>
          <a:effectLst>
            <a:outerShdw blurRad="76200" dist="76200" dir="2700000">
              <a:srgbClr val="000000">
                <a:alpha val="43000"/>
              </a:srgbClr>
            </a:outerShdw>
          </a:effectLst>
        </p:spPr>
      </p:pic>
      <p:pic>
        <p:nvPicPr>
          <p:cNvPr id="10246" name="Picture 8" descr="EARTHQUAKE.psd"/>
          <p:cNvPicPr>
            <a:picLocks noChangeAspect="1"/>
          </p:cNvPicPr>
          <p:nvPr/>
        </p:nvPicPr>
        <p:blipFill>
          <a:blip r:embed="rId4" cstate="print"/>
          <a:srcRect/>
          <a:stretch>
            <a:fillRect/>
          </a:stretch>
        </p:blipFill>
        <p:spPr bwMode="auto">
          <a:xfrm>
            <a:off x="5126038" y="1397000"/>
            <a:ext cx="4017962" cy="4956175"/>
          </a:xfrm>
          <a:prstGeom prst="rect">
            <a:avLst/>
          </a:prstGeom>
          <a:noFill/>
          <a:ln w="9525">
            <a:noFill/>
            <a:miter lim="800000"/>
            <a:headEnd/>
            <a:tailEnd/>
          </a:ln>
        </p:spPr>
      </p:pic>
      <p:pic>
        <p:nvPicPr>
          <p:cNvPr id="10" name="Picture 7"/>
          <p:cNvPicPr>
            <a:picLocks noChangeAspect="1" noChangeArrowheads="1"/>
          </p:cNvPicPr>
          <p:nvPr/>
        </p:nvPicPr>
        <p:blipFill>
          <a:blip r:embed="rId5" cstate="print">
            <a:clrChange>
              <a:clrFrom>
                <a:srgbClr val="FFFFFF"/>
              </a:clrFrom>
              <a:clrTo>
                <a:srgbClr val="FFFFFF">
                  <a:alpha val="0"/>
                </a:srgbClr>
              </a:clrTo>
            </a:clrChange>
          </a:blip>
          <a:srcRect b="13740"/>
          <a:stretch>
            <a:fillRect/>
          </a:stretch>
        </p:blipFill>
        <p:spPr bwMode="auto">
          <a:xfrm>
            <a:off x="3502025" y="1733550"/>
            <a:ext cx="2813050" cy="1697038"/>
          </a:xfrm>
          <a:prstGeom prst="rect">
            <a:avLst/>
          </a:prstGeom>
          <a:noFill/>
          <a:ln w="9525">
            <a:noFill/>
            <a:miter lim="800000"/>
            <a:headEnd/>
            <a:tailEnd/>
          </a:ln>
          <a:effectLst>
            <a:outerShdw blurRad="88900" dist="88900" dir="2700000">
              <a:srgbClr val="000000">
                <a:alpha val="43000"/>
              </a:srgbClr>
            </a:outerShdw>
          </a:effectLst>
        </p:spPr>
      </p:pic>
      <p:pic>
        <p:nvPicPr>
          <p:cNvPr id="11" name="Picture 10" descr="blue fish.png"/>
          <p:cNvPicPr>
            <a:picLocks noChangeAspect="1"/>
          </p:cNvPicPr>
          <p:nvPr/>
        </p:nvPicPr>
        <p:blipFill>
          <a:blip r:embed="rId6" cstate="print"/>
          <a:stretch>
            <a:fillRect/>
          </a:stretch>
        </p:blipFill>
        <p:spPr>
          <a:xfrm>
            <a:off x="4714875" y="4211638"/>
            <a:ext cx="1211263" cy="1143000"/>
          </a:xfrm>
          <a:prstGeom prst="rect">
            <a:avLst/>
          </a:prstGeom>
          <a:effectLst>
            <a:outerShdw blurRad="50800" dist="76200" dir="2700000">
              <a:srgbClr val="000000">
                <a:alpha val="43000"/>
              </a:srgbClr>
            </a:outerShdw>
          </a:effectLst>
        </p:spPr>
      </p:pic>
      <p:pic>
        <p:nvPicPr>
          <p:cNvPr id="13" name="Picture 12" descr="map_09"/>
          <p:cNvPicPr>
            <a:picLocks noChangeAspect="1" noChangeArrowheads="1"/>
          </p:cNvPicPr>
          <p:nvPr/>
        </p:nvPicPr>
        <p:blipFill>
          <a:blip r:embed="rId7" cstate="print"/>
          <a:srcRect l="18852" t="44725" r="18553" b="11736"/>
          <a:stretch>
            <a:fillRect/>
          </a:stretch>
        </p:blipFill>
        <p:spPr bwMode="auto">
          <a:xfrm>
            <a:off x="5052702" y="3078569"/>
            <a:ext cx="1349692" cy="1292428"/>
          </a:xfrm>
          <a:prstGeom prst="roundRect">
            <a:avLst>
              <a:gd name="adj" fmla="val 0"/>
            </a:avLst>
          </a:prstGeom>
          <a:gradFill>
            <a:gsLst>
              <a:gs pos="0">
                <a:srgbClr val="7591A7"/>
              </a:gs>
              <a:gs pos="100000">
                <a:srgbClr val="9DBCC9"/>
              </a:gs>
            </a:gsLst>
            <a:lin ang="16200000" scaled="0"/>
          </a:gradFill>
          <a:ln w="76200" cap="flat" cmpd="sng" algn="ctr">
            <a:noFill/>
            <a:prstDash val="solid"/>
            <a:round/>
            <a:headEnd type="none" w="med" len="med"/>
            <a:tailEnd type="none" w="med" len="med"/>
          </a:ln>
          <a:effectLst>
            <a:outerShdw blurRad="50800" dist="76200" dir="2700000">
              <a:srgbClr val="000000">
                <a:alpha val="43000"/>
              </a:srgbClr>
            </a:outerShdw>
          </a:effectLst>
        </p:spPr>
      </p:pic>
      <p:sp>
        <p:nvSpPr>
          <p:cNvPr id="14" name="Rectangle 13"/>
          <p:cNvSpPr/>
          <p:nvPr/>
        </p:nvSpPr>
        <p:spPr>
          <a:xfrm>
            <a:off x="2981325" y="1325563"/>
            <a:ext cx="2151063" cy="430212"/>
          </a:xfrm>
          <a:prstGeom prst="rect">
            <a:avLst/>
          </a:prstGeom>
        </p:spPr>
        <p:txBody>
          <a:bodyPr>
            <a:spAutoFit/>
          </a:bodyPr>
          <a:lstStyle/>
          <a:p>
            <a:pPr eaLnBrk="0" hangingPunct="0">
              <a:defRPr/>
            </a:pPr>
            <a:r>
              <a:rPr lang="en-US" sz="1100" b="1" dirty="0">
                <a:solidFill>
                  <a:srgbClr val="000000"/>
                </a:solidFill>
                <a:effectLst>
                  <a:outerShdw blurRad="50800" dist="38100" dir="2700000">
                    <a:srgbClr val="000000">
                      <a:alpha val="43000"/>
                    </a:srgbClr>
                  </a:outerShdw>
                </a:effectLst>
                <a:latin typeface="Arial" charset="0"/>
                <a:ea typeface="ＭＳ Ｐゴシック" pitchFamily="1" charset="-128"/>
                <a:cs typeface="+mn-cs"/>
              </a:rPr>
              <a:t>National Atmospheric Release Advisory Center (NARAC)</a:t>
            </a:r>
          </a:p>
        </p:txBody>
      </p:sp>
      <p:sp>
        <p:nvSpPr>
          <p:cNvPr id="15" name="Rectangle 14"/>
          <p:cNvSpPr/>
          <p:nvPr/>
        </p:nvSpPr>
        <p:spPr>
          <a:xfrm>
            <a:off x="4633913" y="5349875"/>
            <a:ext cx="1423987" cy="600075"/>
          </a:xfrm>
          <a:prstGeom prst="rect">
            <a:avLst/>
          </a:prstGeom>
        </p:spPr>
        <p:txBody>
          <a:bodyPr>
            <a:spAutoFit/>
          </a:bodyPr>
          <a:lstStyle/>
          <a:p>
            <a:pPr eaLnBrk="0" hangingPunct="0">
              <a:defRPr/>
            </a:pPr>
            <a:r>
              <a:rPr lang="en-US" sz="1100" b="1" dirty="0">
                <a:solidFill>
                  <a:srgbClr val="000000"/>
                </a:solidFill>
                <a:effectLst>
                  <a:outerShdw blurRad="50800" dist="38100" dir="2700000">
                    <a:srgbClr val="000000">
                      <a:alpha val="43000"/>
                    </a:srgbClr>
                  </a:outerShdw>
                </a:effectLst>
                <a:latin typeface="Arial" charset="0"/>
                <a:ea typeface="ＭＳ Ｐゴシック" pitchFamily="1" charset="-128"/>
                <a:cs typeface="+mn-cs"/>
              </a:rPr>
              <a:t>Climate Model</a:t>
            </a:r>
          </a:p>
          <a:p>
            <a:pPr eaLnBrk="0" hangingPunct="0">
              <a:defRPr/>
            </a:pPr>
            <a:r>
              <a:rPr lang="en-US" sz="1100" b="1" dirty="0">
                <a:solidFill>
                  <a:srgbClr val="000000"/>
                </a:solidFill>
                <a:effectLst>
                  <a:outerShdw blurRad="50800" dist="38100" dir="2700000">
                    <a:srgbClr val="000000">
                      <a:alpha val="43000"/>
                    </a:srgbClr>
                  </a:outerShdw>
                </a:effectLst>
                <a:latin typeface="Arial" charset="0"/>
                <a:ea typeface="ＭＳ Ｐゴシック" pitchFamily="1" charset="-128"/>
                <a:cs typeface="+mn-cs"/>
              </a:rPr>
              <a:t>Diagnostics and </a:t>
            </a:r>
            <a:r>
              <a:rPr lang="en-US" sz="1100" b="1" dirty="0" err="1">
                <a:solidFill>
                  <a:srgbClr val="000000"/>
                </a:solidFill>
                <a:effectLst>
                  <a:outerShdw blurRad="50800" dist="38100" dir="2700000">
                    <a:srgbClr val="000000">
                      <a:alpha val="43000"/>
                    </a:srgbClr>
                  </a:outerShdw>
                </a:effectLst>
                <a:latin typeface="Arial" charset="0"/>
                <a:ea typeface="ＭＳ Ｐゴシック" pitchFamily="1" charset="-128"/>
                <a:cs typeface="+mn-cs"/>
              </a:rPr>
              <a:t>Intercomparison</a:t>
            </a:r>
            <a:endParaRPr lang="en-US" sz="1100" b="1" dirty="0">
              <a:solidFill>
                <a:srgbClr val="000000"/>
              </a:solidFill>
              <a:effectLst>
                <a:outerShdw blurRad="50800" dist="38100" dir="2700000">
                  <a:srgbClr val="000000">
                    <a:alpha val="43000"/>
                  </a:srgbClr>
                </a:outerShdw>
              </a:effectLst>
              <a:latin typeface="Arial" charset="0"/>
              <a:ea typeface="ＭＳ Ｐゴシック" pitchFamily="1" charset="-128"/>
              <a:cs typeface="+mn-cs"/>
            </a:endParaRPr>
          </a:p>
        </p:txBody>
      </p:sp>
      <p:sp>
        <p:nvSpPr>
          <p:cNvPr id="16" name="Rectangle 15"/>
          <p:cNvSpPr/>
          <p:nvPr/>
        </p:nvSpPr>
        <p:spPr>
          <a:xfrm>
            <a:off x="330200" y="5395913"/>
            <a:ext cx="1508125" cy="769937"/>
          </a:xfrm>
          <a:prstGeom prst="rect">
            <a:avLst/>
          </a:prstGeom>
        </p:spPr>
        <p:txBody>
          <a:bodyPr>
            <a:spAutoFit/>
          </a:bodyPr>
          <a:lstStyle/>
          <a:p>
            <a:pPr eaLnBrk="0" hangingPunct="0">
              <a:defRPr/>
            </a:pPr>
            <a:r>
              <a:rPr lang="en-US" sz="1100" b="1" dirty="0">
                <a:solidFill>
                  <a:srgbClr val="000000"/>
                </a:solidFill>
                <a:effectLst>
                  <a:outerShdw blurRad="50800" dist="38100" dir="2700000">
                    <a:srgbClr val="000000">
                      <a:alpha val="43000"/>
                    </a:srgbClr>
                  </a:outerShdw>
                </a:effectLst>
                <a:latin typeface="Arial" charset="0"/>
                <a:ea typeface="ＭＳ Ｐゴシック" pitchFamily="1" charset="-128"/>
                <a:cs typeface="+mn-cs"/>
              </a:rPr>
              <a:t>Underground coal gasification and geological carbon sequestration</a:t>
            </a:r>
          </a:p>
        </p:txBody>
      </p:sp>
      <p:sp>
        <p:nvSpPr>
          <p:cNvPr id="17" name="Rectangle 16"/>
          <p:cNvSpPr/>
          <p:nvPr/>
        </p:nvSpPr>
        <p:spPr>
          <a:xfrm>
            <a:off x="7556500" y="3019425"/>
            <a:ext cx="1392238" cy="600075"/>
          </a:xfrm>
          <a:prstGeom prst="rect">
            <a:avLst/>
          </a:prstGeom>
        </p:spPr>
        <p:txBody>
          <a:bodyPr>
            <a:spAutoFit/>
          </a:bodyPr>
          <a:lstStyle/>
          <a:p>
            <a:pPr eaLnBrk="0" hangingPunct="0">
              <a:defRPr/>
            </a:pPr>
            <a:r>
              <a:rPr lang="en-US" sz="1100" b="1" dirty="0">
                <a:solidFill>
                  <a:srgbClr val="FFFFFF"/>
                </a:solidFill>
                <a:effectLst>
                  <a:outerShdw blurRad="50800" dist="38100" dir="2700000">
                    <a:srgbClr val="000000">
                      <a:alpha val="43000"/>
                    </a:srgbClr>
                  </a:outerShdw>
                </a:effectLst>
                <a:latin typeface="Arial" charset="0"/>
                <a:ea typeface="ＭＳ Ｐゴシック" pitchFamily="1" charset="-128"/>
                <a:cs typeface="+mn-cs"/>
              </a:rPr>
              <a:t>Earthquake analysis and infrastructure vulnerability</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jdam-2.jpg"/>
          <p:cNvPicPr>
            <a:picLocks noChangeAspect="1"/>
          </p:cNvPicPr>
          <p:nvPr/>
        </p:nvPicPr>
        <p:blipFill>
          <a:blip r:embed="rId3" cstate="print">
            <a:lum bright="16000"/>
          </a:blip>
          <a:srcRect l="1754" t="5004" b="8485"/>
          <a:stretch>
            <a:fillRect/>
          </a:stretch>
        </p:blipFill>
        <p:spPr>
          <a:xfrm>
            <a:off x="482600" y="1739900"/>
            <a:ext cx="3079750" cy="2151063"/>
          </a:xfrm>
          <a:prstGeom prst="rect">
            <a:avLst/>
          </a:prstGeom>
          <a:ln>
            <a:noFill/>
          </a:ln>
          <a:effectLst>
            <a:outerShdw blurRad="50800" dist="38100" dir="2700000">
              <a:srgbClr val="000000">
                <a:alpha val="43000"/>
              </a:srgbClr>
            </a:outerShdw>
          </a:effectLst>
        </p:spPr>
      </p:pic>
      <p:pic>
        <p:nvPicPr>
          <p:cNvPr id="24" name="Picture 23" descr="Gihad.png"/>
          <p:cNvPicPr>
            <a:picLocks noChangeAspect="1"/>
          </p:cNvPicPr>
          <p:nvPr/>
        </p:nvPicPr>
        <p:blipFill>
          <a:blip r:embed="rId4" cstate="print"/>
          <a:stretch>
            <a:fillRect/>
          </a:stretch>
        </p:blipFill>
        <p:spPr>
          <a:xfrm>
            <a:off x="5397500" y="1739900"/>
            <a:ext cx="1935163" cy="1860550"/>
          </a:xfrm>
          <a:prstGeom prst="rect">
            <a:avLst/>
          </a:prstGeom>
          <a:effectLst>
            <a:outerShdw blurRad="50800" dist="38100" dir="2700000">
              <a:srgbClr val="000000">
                <a:alpha val="43000"/>
              </a:srgbClr>
            </a:outerShdw>
          </a:effectLst>
        </p:spPr>
      </p:pic>
      <p:sp>
        <p:nvSpPr>
          <p:cNvPr id="36866" name="Rectangle 3"/>
          <p:cNvSpPr>
            <a:spLocks noGrp="1" noChangeArrowheads="1"/>
          </p:cNvSpPr>
          <p:nvPr>
            <p:ph type="title"/>
          </p:nvPr>
        </p:nvSpPr>
        <p:spPr>
          <a:xfrm>
            <a:off x="609600" y="220663"/>
            <a:ext cx="7908925" cy="809625"/>
          </a:xfrm>
        </p:spPr>
        <p:txBody>
          <a:bodyPr>
            <a:normAutofit fontScale="90000"/>
          </a:bodyPr>
          <a:lstStyle/>
          <a:p>
            <a:pPr eaLnBrk="1" fontAlgn="auto" hangingPunct="1">
              <a:lnSpc>
                <a:spcPct val="90000"/>
              </a:lnSpc>
              <a:spcAft>
                <a:spcPts val="0"/>
              </a:spcAft>
              <a:defRPr/>
            </a:pPr>
            <a:r>
              <a:rPr lang="en-US" sz="3000" dirty="0"/>
              <a:t>LLNL-developed technologies are strengthening global and homeland security</a:t>
            </a:r>
          </a:p>
        </p:txBody>
      </p:sp>
      <p:sp>
        <p:nvSpPr>
          <p:cNvPr id="18" name="Slide Number Placeholder 17"/>
          <p:cNvSpPr>
            <a:spLocks noGrp="1"/>
          </p:cNvSpPr>
          <p:nvPr>
            <p:ph type="sldNum" sz="quarter" idx="4294967295"/>
          </p:nvPr>
        </p:nvSpPr>
        <p:spPr>
          <a:xfrm>
            <a:off x="7924800" y="6356350"/>
            <a:ext cx="762000" cy="365125"/>
          </a:xfrm>
          <a:prstGeom prst="rect">
            <a:avLst/>
          </a:prstGeom>
        </p:spPr>
        <p:txBody>
          <a:bodyPr/>
          <a:lstStyle/>
          <a:p>
            <a:pPr algn="r">
              <a:defRPr/>
            </a:pPr>
            <a:fld id="{E42AAC52-94CB-41F8-A8E2-18F525B81417}" type="slidenum">
              <a:rPr lang="en-US"/>
              <a:pPr algn="r">
                <a:defRPr/>
              </a:pPr>
              <a:t>19</a:t>
            </a:fld>
            <a:endParaRPr lang="en-US" dirty="0"/>
          </a:p>
        </p:txBody>
      </p:sp>
      <p:sp>
        <p:nvSpPr>
          <p:cNvPr id="11270" name="Rectangle 9"/>
          <p:cNvSpPr>
            <a:spLocks noChangeArrowheads="1"/>
          </p:cNvSpPr>
          <p:nvPr/>
        </p:nvSpPr>
        <p:spPr bwMode="auto">
          <a:xfrm>
            <a:off x="3810000" y="6400800"/>
            <a:ext cx="914400" cy="914400"/>
          </a:xfrm>
          <a:prstGeom prst="rect">
            <a:avLst/>
          </a:prstGeom>
          <a:noFill/>
          <a:ln w="9525">
            <a:noFill/>
            <a:miter lim="800000"/>
            <a:headEnd/>
            <a:tailEnd/>
          </a:ln>
        </p:spPr>
        <p:txBody>
          <a:bodyPr wrap="none" anchor="ctr">
            <a:spAutoFit/>
          </a:bodyPr>
          <a:lstStyle/>
          <a:p>
            <a:pPr eaLnBrk="0" hangingPunct="0"/>
            <a:endParaRPr lang="en-US"/>
          </a:p>
        </p:txBody>
      </p:sp>
      <p:sp>
        <p:nvSpPr>
          <p:cNvPr id="11271" name="Rectangle 7"/>
          <p:cNvSpPr>
            <a:spLocks noChangeArrowheads="1"/>
          </p:cNvSpPr>
          <p:nvPr/>
        </p:nvSpPr>
        <p:spPr bwMode="auto">
          <a:xfrm>
            <a:off x="3327400" y="7291388"/>
            <a:ext cx="2508250" cy="482600"/>
          </a:xfrm>
          <a:prstGeom prst="rect">
            <a:avLst/>
          </a:prstGeom>
          <a:noFill/>
          <a:ln w="9525">
            <a:noFill/>
            <a:miter lim="800000"/>
            <a:headEnd/>
            <a:tailEnd/>
          </a:ln>
        </p:spPr>
        <p:txBody>
          <a:bodyPr>
            <a:spAutoFit/>
          </a:bodyPr>
          <a:lstStyle/>
          <a:p>
            <a:pPr>
              <a:lnSpc>
                <a:spcPct val="90000"/>
              </a:lnSpc>
              <a:buFont typeface="Wingdings" pitchFamily="2" charset="2"/>
              <a:buNone/>
            </a:pPr>
            <a:r>
              <a:rPr lang="en-US" sz="1400"/>
              <a:t>Detecting proliferation or terrorism activities</a:t>
            </a:r>
          </a:p>
        </p:txBody>
      </p:sp>
      <p:pic>
        <p:nvPicPr>
          <p:cNvPr id="106506" name="Picture 10"/>
          <p:cNvPicPr>
            <a:picLocks noChangeAspect="1" noChangeArrowheads="1"/>
          </p:cNvPicPr>
          <p:nvPr/>
        </p:nvPicPr>
        <p:blipFill>
          <a:blip r:embed="rId5" cstate="print"/>
          <a:srcRect/>
          <a:stretch>
            <a:fillRect/>
          </a:stretch>
        </p:blipFill>
        <p:spPr bwMode="auto">
          <a:xfrm>
            <a:off x="392113" y="4786313"/>
            <a:ext cx="1719262" cy="1292225"/>
          </a:xfrm>
          <a:prstGeom prst="rect">
            <a:avLst/>
          </a:prstGeom>
          <a:noFill/>
          <a:ln w="9525">
            <a:solidFill>
              <a:schemeClr val="tx1"/>
            </a:solidFill>
            <a:miter lim="800000"/>
            <a:headEnd/>
            <a:tailEnd/>
          </a:ln>
          <a:effectLst>
            <a:outerShdw blurRad="63500" dist="38099" dir="2700000" algn="ctr" rotWithShape="0">
              <a:srgbClr val="000000">
                <a:alpha val="74998"/>
              </a:srgbClr>
            </a:outerShdw>
          </a:effectLst>
        </p:spPr>
      </p:pic>
      <p:pic>
        <p:nvPicPr>
          <p:cNvPr id="106510" name="Picture 14"/>
          <p:cNvPicPr>
            <a:picLocks noChangeAspect="1" noChangeArrowheads="1"/>
          </p:cNvPicPr>
          <p:nvPr/>
        </p:nvPicPr>
        <p:blipFill>
          <a:blip r:embed="rId6" cstate="print"/>
          <a:srcRect/>
          <a:stretch>
            <a:fillRect/>
          </a:stretch>
        </p:blipFill>
        <p:spPr bwMode="auto">
          <a:xfrm>
            <a:off x="2249488" y="4784725"/>
            <a:ext cx="1919287" cy="1317625"/>
          </a:xfrm>
          <a:prstGeom prst="rect">
            <a:avLst/>
          </a:prstGeom>
          <a:noFill/>
          <a:ln w="9525">
            <a:noFill/>
            <a:miter lim="800000"/>
            <a:headEnd/>
            <a:tailEnd/>
          </a:ln>
          <a:effectLst>
            <a:outerShdw blurRad="63500" dist="38099" dir="2700000" algn="ctr" rotWithShape="0">
              <a:srgbClr val="000000">
                <a:alpha val="74998"/>
              </a:srgbClr>
            </a:outerShdw>
          </a:effectLst>
        </p:spPr>
      </p:pic>
      <p:sp>
        <p:nvSpPr>
          <p:cNvPr id="11274" name="TextBox 16"/>
          <p:cNvSpPr txBox="1">
            <a:spLocks noChangeArrowheads="1"/>
          </p:cNvSpPr>
          <p:nvPr/>
        </p:nvSpPr>
        <p:spPr bwMode="auto">
          <a:xfrm>
            <a:off x="382588" y="4410075"/>
            <a:ext cx="2433637" cy="368300"/>
          </a:xfrm>
          <a:prstGeom prst="rect">
            <a:avLst/>
          </a:prstGeom>
          <a:noFill/>
          <a:ln w="9525">
            <a:noFill/>
            <a:miter lim="800000"/>
            <a:headEnd/>
            <a:tailEnd/>
          </a:ln>
        </p:spPr>
        <p:txBody>
          <a:bodyPr>
            <a:spAutoFit/>
          </a:bodyPr>
          <a:lstStyle/>
          <a:p>
            <a:pPr eaLnBrk="0" hangingPunct="0"/>
            <a:r>
              <a:rPr lang="en-US"/>
              <a:t>Counterterrorism</a:t>
            </a:r>
          </a:p>
        </p:txBody>
      </p:sp>
      <p:sp>
        <p:nvSpPr>
          <p:cNvPr id="11275" name="TextBox 18"/>
          <p:cNvSpPr txBox="1">
            <a:spLocks noChangeArrowheads="1"/>
          </p:cNvSpPr>
          <p:nvPr/>
        </p:nvSpPr>
        <p:spPr bwMode="auto">
          <a:xfrm>
            <a:off x="4522788" y="4413250"/>
            <a:ext cx="2433637" cy="369888"/>
          </a:xfrm>
          <a:prstGeom prst="rect">
            <a:avLst/>
          </a:prstGeom>
          <a:noFill/>
          <a:ln w="9525">
            <a:noFill/>
            <a:miter lim="800000"/>
            <a:headEnd/>
            <a:tailEnd/>
          </a:ln>
        </p:spPr>
        <p:txBody>
          <a:bodyPr>
            <a:spAutoFit/>
          </a:bodyPr>
          <a:lstStyle/>
          <a:p>
            <a:pPr algn="r" eaLnBrk="0" hangingPunct="0"/>
            <a:r>
              <a:rPr lang="en-US"/>
              <a:t>Nonproliferation</a:t>
            </a:r>
          </a:p>
        </p:txBody>
      </p:sp>
      <p:sp>
        <p:nvSpPr>
          <p:cNvPr id="11276" name="TextBox 20"/>
          <p:cNvSpPr txBox="1">
            <a:spLocks noChangeArrowheads="1"/>
          </p:cNvSpPr>
          <p:nvPr/>
        </p:nvSpPr>
        <p:spPr bwMode="auto">
          <a:xfrm>
            <a:off x="479425" y="1374775"/>
            <a:ext cx="2433638" cy="368300"/>
          </a:xfrm>
          <a:prstGeom prst="rect">
            <a:avLst/>
          </a:prstGeom>
          <a:noFill/>
          <a:ln w="9525">
            <a:noFill/>
            <a:miter lim="800000"/>
            <a:headEnd/>
            <a:tailEnd/>
          </a:ln>
        </p:spPr>
        <p:txBody>
          <a:bodyPr>
            <a:spAutoFit/>
          </a:bodyPr>
          <a:lstStyle/>
          <a:p>
            <a:pPr eaLnBrk="0" hangingPunct="0"/>
            <a:r>
              <a:rPr lang="en-US"/>
              <a:t>Defense</a:t>
            </a:r>
          </a:p>
        </p:txBody>
      </p:sp>
      <p:sp>
        <p:nvSpPr>
          <p:cNvPr id="11277" name="TextBox 21"/>
          <p:cNvSpPr txBox="1">
            <a:spLocks noChangeArrowheads="1"/>
          </p:cNvSpPr>
          <p:nvPr/>
        </p:nvSpPr>
        <p:spPr bwMode="auto">
          <a:xfrm>
            <a:off x="5392738" y="1374775"/>
            <a:ext cx="2432050" cy="368300"/>
          </a:xfrm>
          <a:prstGeom prst="rect">
            <a:avLst/>
          </a:prstGeom>
          <a:noFill/>
          <a:ln w="9525">
            <a:noFill/>
            <a:miter lim="800000"/>
            <a:headEnd/>
            <a:tailEnd/>
          </a:ln>
        </p:spPr>
        <p:txBody>
          <a:bodyPr>
            <a:spAutoFit/>
          </a:bodyPr>
          <a:lstStyle/>
          <a:p>
            <a:pPr eaLnBrk="0" hangingPunct="0"/>
            <a:r>
              <a:rPr lang="en-US"/>
              <a:t>Intelligence</a:t>
            </a:r>
          </a:p>
        </p:txBody>
      </p:sp>
      <p:pic>
        <p:nvPicPr>
          <p:cNvPr id="106509" name="Picture 13"/>
          <p:cNvPicPr>
            <a:picLocks noChangeAspect="1" noChangeArrowheads="1"/>
          </p:cNvPicPr>
          <p:nvPr/>
        </p:nvPicPr>
        <p:blipFill>
          <a:blip r:embed="rId7" cstate="print"/>
          <a:srcRect/>
          <a:stretch>
            <a:fillRect/>
          </a:stretch>
        </p:blipFill>
        <p:spPr bwMode="auto">
          <a:xfrm>
            <a:off x="2990850" y="3106738"/>
            <a:ext cx="1177925" cy="1225550"/>
          </a:xfrm>
          <a:prstGeom prst="rect">
            <a:avLst/>
          </a:prstGeom>
          <a:noFill/>
          <a:ln w="9525">
            <a:noFill/>
            <a:miter lim="800000"/>
            <a:headEnd/>
            <a:tailEnd/>
          </a:ln>
          <a:effectLst>
            <a:outerShdw blurRad="63500" dist="38099" dir="2700000" algn="ctr" rotWithShape="0">
              <a:srgbClr val="000000">
                <a:alpha val="74998"/>
              </a:srgbClr>
            </a:outerShdw>
          </a:effectLst>
        </p:spPr>
      </p:pic>
      <p:pic>
        <p:nvPicPr>
          <p:cNvPr id="11279" name="Picture 22" descr="Close Encounters Spreadsmall.psd"/>
          <p:cNvPicPr>
            <a:picLocks noChangeAspect="1"/>
          </p:cNvPicPr>
          <p:nvPr/>
        </p:nvPicPr>
        <p:blipFill>
          <a:blip r:embed="rId8" cstate="print">
            <a:clrChange>
              <a:clrFrom>
                <a:srgbClr val="000000"/>
              </a:clrFrom>
              <a:clrTo>
                <a:srgbClr val="000000">
                  <a:alpha val="0"/>
                </a:srgbClr>
              </a:clrTo>
            </a:clrChange>
          </a:blip>
          <a:srcRect l="2467" t="2589" r="2200" b="7489"/>
          <a:stretch>
            <a:fillRect/>
          </a:stretch>
        </p:blipFill>
        <p:spPr bwMode="auto">
          <a:xfrm>
            <a:off x="6437313" y="1546225"/>
            <a:ext cx="2706687" cy="2228850"/>
          </a:xfrm>
          <a:prstGeom prst="rect">
            <a:avLst/>
          </a:prstGeom>
          <a:noFill/>
          <a:ln w="9525">
            <a:noFill/>
            <a:miter lim="800000"/>
            <a:headEnd/>
            <a:tailEnd/>
          </a:ln>
        </p:spPr>
      </p:pic>
      <p:pic>
        <p:nvPicPr>
          <p:cNvPr id="26" name="Picture 25"/>
          <p:cNvPicPr>
            <a:picLocks noChangeAspect="1"/>
          </p:cNvPicPr>
          <p:nvPr/>
        </p:nvPicPr>
        <p:blipFill>
          <a:blip r:embed="rId9" cstate="print"/>
          <a:srcRect r="28038"/>
          <a:stretch>
            <a:fillRect/>
          </a:stretch>
        </p:blipFill>
        <p:spPr>
          <a:xfrm>
            <a:off x="6959600" y="4086225"/>
            <a:ext cx="1935163" cy="2130425"/>
          </a:xfrm>
          <a:prstGeom prst="rect">
            <a:avLst/>
          </a:prstGeom>
          <a:effectLst>
            <a:outerShdw blurRad="50800" dist="38100" dir="2700000">
              <a:srgbClr val="000000">
                <a:alpha val="43000"/>
              </a:srgbClr>
            </a:outerShdw>
          </a:effectLst>
        </p:spPr>
      </p:pic>
      <p:pic>
        <p:nvPicPr>
          <p:cNvPr id="27" name="Picture 26" descr="NTE.tif"/>
          <p:cNvPicPr>
            <a:picLocks noChangeAspect="1"/>
          </p:cNvPicPr>
          <p:nvPr/>
        </p:nvPicPr>
        <p:blipFill>
          <a:blip r:embed="rId10" cstate="print"/>
          <a:srcRect b="6689"/>
          <a:stretch>
            <a:fillRect/>
          </a:stretch>
        </p:blipFill>
        <p:spPr>
          <a:xfrm>
            <a:off x="5765800" y="4779963"/>
            <a:ext cx="1439863" cy="1169987"/>
          </a:xfrm>
          <a:prstGeom prst="rect">
            <a:avLst/>
          </a:prstGeom>
          <a:ln w="38100" cap="flat" cmpd="sng" algn="ctr">
            <a:noFill/>
            <a:prstDash val="solid"/>
            <a:round/>
            <a:headEnd type="none" w="med" len="med"/>
            <a:tailEnd type="none" w="med" len="med"/>
          </a:ln>
          <a:effectLst>
            <a:outerShdw blurRad="76200" dist="63500" dir="7680000">
              <a:srgbClr val="000000">
                <a:alpha val="43000"/>
              </a:srgbClr>
            </a:outerShdw>
          </a:effec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a:xfrm>
            <a:off x="434975" y="222250"/>
            <a:ext cx="8534400" cy="809625"/>
          </a:xfrm>
        </p:spPr>
        <p:txBody>
          <a:bodyPr/>
          <a:lstStyle/>
          <a:p>
            <a:r>
              <a:rPr kumimoji="1" lang="en-US"/>
              <a:t>LLNL Vision: National Security in a Global Context</a:t>
            </a:r>
          </a:p>
        </p:txBody>
      </p:sp>
      <p:sp>
        <p:nvSpPr>
          <p:cNvPr id="368643" name="Text Box 3"/>
          <p:cNvSpPr txBox="1">
            <a:spLocks noChangeArrowheads="1"/>
          </p:cNvSpPr>
          <p:nvPr/>
        </p:nvSpPr>
        <p:spPr bwMode="auto">
          <a:xfrm>
            <a:off x="827088" y="5237163"/>
            <a:ext cx="7602537" cy="925512"/>
          </a:xfrm>
          <a:prstGeom prst="rect">
            <a:avLst/>
          </a:prstGeom>
          <a:solidFill>
            <a:srgbClr val="124A91"/>
          </a:solidFill>
          <a:ln w="9525">
            <a:solidFill>
              <a:schemeClr val="tx1"/>
            </a:solidFill>
            <a:miter lim="800000"/>
            <a:headEnd/>
            <a:tailEnd/>
          </a:ln>
          <a:effectLst/>
        </p:spPr>
        <p:txBody>
          <a:bodyPr>
            <a:spAutoFit/>
          </a:bodyPr>
          <a:lstStyle/>
          <a:p>
            <a:pPr marL="228600" lvl="2" algn="ctr"/>
            <a:r>
              <a:rPr lang="en-US" sz="1800" b="1">
                <a:solidFill>
                  <a:schemeClr val="bg1"/>
                </a:solidFill>
                <a:latin typeface="Arial" charset="0"/>
              </a:rPr>
              <a:t>Pursuing global security through the application of multidisciplinary S&amp;T to enhance national security, meet energy and environment needs and enhance economic competitiveness</a:t>
            </a:r>
          </a:p>
        </p:txBody>
      </p:sp>
      <p:grpSp>
        <p:nvGrpSpPr>
          <p:cNvPr id="368644" name="Group 4"/>
          <p:cNvGrpSpPr>
            <a:grpSpLocks/>
          </p:cNvGrpSpPr>
          <p:nvPr/>
        </p:nvGrpSpPr>
        <p:grpSpPr bwMode="auto">
          <a:xfrm>
            <a:off x="825500" y="1181100"/>
            <a:ext cx="7496175" cy="3968750"/>
            <a:chOff x="632" y="744"/>
            <a:chExt cx="4602" cy="2348"/>
          </a:xfrm>
        </p:grpSpPr>
        <p:pic>
          <p:nvPicPr>
            <p:cNvPr id="368645" name="Picture 5" descr="missile-sm"/>
            <p:cNvPicPr>
              <a:picLocks noChangeAspect="1" noChangeArrowheads="1"/>
            </p:cNvPicPr>
            <p:nvPr/>
          </p:nvPicPr>
          <p:blipFill>
            <a:blip r:embed="rId3" cstate="print"/>
            <a:srcRect l="473" t="1132" r="1210" b="780"/>
            <a:stretch>
              <a:fillRect/>
            </a:stretch>
          </p:blipFill>
          <p:spPr bwMode="auto">
            <a:xfrm>
              <a:off x="644" y="965"/>
              <a:ext cx="1420" cy="1357"/>
            </a:xfrm>
            <a:prstGeom prst="rect">
              <a:avLst/>
            </a:prstGeom>
            <a:noFill/>
            <a:ln w="3175">
              <a:solidFill>
                <a:srgbClr val="B3B3B3"/>
              </a:solidFill>
              <a:miter lim="800000"/>
              <a:headEnd/>
              <a:tailEnd/>
            </a:ln>
          </p:spPr>
        </p:pic>
        <p:sp>
          <p:nvSpPr>
            <p:cNvPr id="368646" name="Rectangle 6"/>
            <p:cNvSpPr>
              <a:spLocks noChangeArrowheads="1"/>
            </p:cNvSpPr>
            <p:nvPr/>
          </p:nvSpPr>
          <p:spPr bwMode="auto">
            <a:xfrm>
              <a:off x="632" y="744"/>
              <a:ext cx="1433" cy="227"/>
            </a:xfrm>
            <a:prstGeom prst="rect">
              <a:avLst/>
            </a:prstGeom>
            <a:solidFill>
              <a:srgbClr val="124A91"/>
            </a:solidFill>
            <a:ln w="3175">
              <a:solidFill>
                <a:srgbClr val="B3B3B3"/>
              </a:solidFill>
              <a:miter lim="800000"/>
              <a:headEnd/>
              <a:tailEnd/>
            </a:ln>
            <a:effectLst/>
          </p:spPr>
          <p:txBody>
            <a:bodyPr wrap="none" anchor="ctr"/>
            <a:lstStyle/>
            <a:p>
              <a:pPr algn="ctr">
                <a:spcBef>
                  <a:spcPct val="0"/>
                </a:spcBef>
              </a:pPr>
              <a:r>
                <a:rPr lang="en-US" b="1">
                  <a:solidFill>
                    <a:schemeClr val="bg1"/>
                  </a:solidFill>
                  <a:latin typeface="Helvetica" pitchFamily="48" charset="0"/>
                </a:rPr>
                <a:t>Stockpile Stewardship</a:t>
              </a:r>
              <a:endParaRPr lang="en-US" b="1">
                <a:solidFill>
                  <a:schemeClr val="tx1"/>
                </a:solidFill>
                <a:latin typeface="Helvetica" pitchFamily="48" charset="0"/>
              </a:endParaRPr>
            </a:p>
          </p:txBody>
        </p:sp>
        <p:sp>
          <p:nvSpPr>
            <p:cNvPr id="368647" name="Rectangle 7"/>
            <p:cNvSpPr>
              <a:spLocks noChangeArrowheads="1"/>
            </p:cNvSpPr>
            <p:nvPr/>
          </p:nvSpPr>
          <p:spPr bwMode="auto">
            <a:xfrm>
              <a:off x="2060" y="943"/>
              <a:ext cx="1436" cy="195"/>
            </a:xfrm>
            <a:prstGeom prst="rect">
              <a:avLst/>
            </a:prstGeom>
            <a:solidFill>
              <a:srgbClr val="124A91"/>
            </a:solidFill>
            <a:ln w="3175">
              <a:solidFill>
                <a:srgbClr val="B3B3B3"/>
              </a:solidFill>
              <a:miter lim="800000"/>
              <a:headEnd/>
              <a:tailEnd/>
            </a:ln>
            <a:effectLst/>
          </p:spPr>
          <p:txBody>
            <a:bodyPr wrap="none" anchor="ctr"/>
            <a:lstStyle/>
            <a:p>
              <a:pPr algn="ctr">
                <a:spcBef>
                  <a:spcPct val="0"/>
                </a:spcBef>
              </a:pPr>
              <a:r>
                <a:rPr lang="en-US" b="1">
                  <a:solidFill>
                    <a:schemeClr val="bg1"/>
                  </a:solidFill>
                  <a:latin typeface="Helvetica" pitchFamily="48" charset="0"/>
                </a:rPr>
                <a:t>Global Security</a:t>
              </a:r>
              <a:endParaRPr lang="en-US" b="1">
                <a:solidFill>
                  <a:schemeClr val="tx1"/>
                </a:solidFill>
                <a:latin typeface="Helvetica" pitchFamily="48" charset="0"/>
              </a:endParaRPr>
            </a:p>
          </p:txBody>
        </p:sp>
        <p:pic>
          <p:nvPicPr>
            <p:cNvPr id="368648" name="Picture 8" descr="Metro-APDS"/>
            <p:cNvPicPr>
              <a:picLocks noChangeAspect="1" noChangeArrowheads="1"/>
            </p:cNvPicPr>
            <p:nvPr/>
          </p:nvPicPr>
          <p:blipFill>
            <a:blip r:embed="rId4" cstate="print"/>
            <a:srcRect/>
            <a:stretch>
              <a:fillRect/>
            </a:stretch>
          </p:blipFill>
          <p:spPr bwMode="auto">
            <a:xfrm>
              <a:off x="2083" y="1155"/>
              <a:ext cx="1428" cy="904"/>
            </a:xfrm>
            <a:prstGeom prst="rect">
              <a:avLst/>
            </a:prstGeom>
            <a:noFill/>
            <a:ln w="3175">
              <a:solidFill>
                <a:srgbClr val="B3B3B3"/>
              </a:solidFill>
              <a:miter lim="800000"/>
              <a:headEnd/>
              <a:tailEnd/>
            </a:ln>
          </p:spPr>
        </p:pic>
        <p:pic>
          <p:nvPicPr>
            <p:cNvPr id="368649" name="Picture 9" descr="energy"/>
            <p:cNvPicPr>
              <a:picLocks noChangeAspect="1" noChangeArrowheads="1"/>
            </p:cNvPicPr>
            <p:nvPr/>
          </p:nvPicPr>
          <p:blipFill>
            <a:blip r:embed="rId5" cstate="print"/>
            <a:srcRect l="514" r="374" b="967"/>
            <a:stretch>
              <a:fillRect/>
            </a:stretch>
          </p:blipFill>
          <p:spPr bwMode="auto">
            <a:xfrm>
              <a:off x="3502" y="1380"/>
              <a:ext cx="1731" cy="1268"/>
            </a:xfrm>
            <a:prstGeom prst="rect">
              <a:avLst/>
            </a:prstGeom>
            <a:noFill/>
            <a:ln w="3175">
              <a:solidFill>
                <a:srgbClr val="B3B3B3"/>
              </a:solidFill>
              <a:miter lim="800000"/>
              <a:headEnd/>
              <a:tailEnd/>
            </a:ln>
          </p:spPr>
        </p:pic>
        <p:sp>
          <p:nvSpPr>
            <p:cNvPr id="368650" name="Rectangle 10"/>
            <p:cNvSpPr>
              <a:spLocks noChangeArrowheads="1"/>
            </p:cNvSpPr>
            <p:nvPr/>
          </p:nvSpPr>
          <p:spPr bwMode="auto">
            <a:xfrm>
              <a:off x="3498" y="1145"/>
              <a:ext cx="1736" cy="227"/>
            </a:xfrm>
            <a:prstGeom prst="rect">
              <a:avLst/>
            </a:prstGeom>
            <a:solidFill>
              <a:srgbClr val="124A91"/>
            </a:solidFill>
            <a:ln w="3175">
              <a:solidFill>
                <a:srgbClr val="B3B3B3"/>
              </a:solidFill>
              <a:miter lim="800000"/>
              <a:headEnd/>
              <a:tailEnd/>
            </a:ln>
            <a:effectLst/>
          </p:spPr>
          <p:txBody>
            <a:bodyPr wrap="none" anchor="ctr"/>
            <a:lstStyle/>
            <a:p>
              <a:pPr algn="ctr">
                <a:spcBef>
                  <a:spcPct val="0"/>
                </a:spcBef>
              </a:pPr>
              <a:r>
                <a:rPr lang="en-US" b="1">
                  <a:solidFill>
                    <a:schemeClr val="bg1"/>
                  </a:solidFill>
                  <a:latin typeface="Helvetica" pitchFamily="48" charset="0"/>
                </a:rPr>
                <a:t>Energy &amp; Environment</a:t>
              </a:r>
              <a:endParaRPr lang="en-US" b="1">
                <a:solidFill>
                  <a:schemeClr val="tx1"/>
                </a:solidFill>
                <a:latin typeface="Helvetica" pitchFamily="48" charset="0"/>
              </a:endParaRPr>
            </a:p>
          </p:txBody>
        </p:sp>
        <p:pic>
          <p:nvPicPr>
            <p:cNvPr id="368651" name="Picture 11" descr="space"/>
            <p:cNvPicPr>
              <a:picLocks noChangeAspect="1" noChangeArrowheads="1"/>
            </p:cNvPicPr>
            <p:nvPr/>
          </p:nvPicPr>
          <p:blipFill>
            <a:blip r:embed="rId6" cstate="print"/>
            <a:srcRect l="348" t="15175" r="302" b="24132"/>
            <a:stretch>
              <a:fillRect/>
            </a:stretch>
          </p:blipFill>
          <p:spPr bwMode="auto">
            <a:xfrm>
              <a:off x="1759" y="2240"/>
              <a:ext cx="1911" cy="852"/>
            </a:xfrm>
            <a:prstGeom prst="rect">
              <a:avLst/>
            </a:prstGeom>
            <a:noFill/>
            <a:ln w="3175">
              <a:solidFill>
                <a:srgbClr val="B3B3B3"/>
              </a:solidFill>
              <a:miter lim="800000"/>
              <a:headEnd/>
              <a:tailEnd/>
            </a:ln>
          </p:spPr>
        </p:pic>
        <p:sp>
          <p:nvSpPr>
            <p:cNvPr id="368652" name="Rectangle 12"/>
            <p:cNvSpPr>
              <a:spLocks noChangeArrowheads="1"/>
            </p:cNvSpPr>
            <p:nvPr/>
          </p:nvSpPr>
          <p:spPr bwMode="auto">
            <a:xfrm>
              <a:off x="1763" y="2050"/>
              <a:ext cx="1901" cy="198"/>
            </a:xfrm>
            <a:prstGeom prst="rect">
              <a:avLst/>
            </a:prstGeom>
            <a:solidFill>
              <a:srgbClr val="124A91"/>
            </a:solidFill>
            <a:ln w="3175">
              <a:solidFill>
                <a:srgbClr val="B3B3B3"/>
              </a:solidFill>
              <a:miter lim="800000"/>
              <a:headEnd/>
              <a:tailEnd/>
            </a:ln>
            <a:effectLst/>
          </p:spPr>
          <p:txBody>
            <a:bodyPr wrap="none" anchor="ctr"/>
            <a:lstStyle/>
            <a:p>
              <a:pPr algn="ctr">
                <a:spcBef>
                  <a:spcPct val="0"/>
                </a:spcBef>
              </a:pPr>
              <a:r>
                <a:rPr lang="en-US" b="1">
                  <a:solidFill>
                    <a:schemeClr val="bg1"/>
                  </a:solidFill>
                  <a:latin typeface="Helvetica" pitchFamily="48" charset="0"/>
                </a:rPr>
                <a:t>Basic Science</a:t>
              </a:r>
              <a:endParaRPr lang="en-US" b="1">
                <a:solidFill>
                  <a:schemeClr val="tx1"/>
                </a:solidFill>
                <a:latin typeface="Helvetica" pitchFamily="48" charset="0"/>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1646238" y="1049338"/>
            <a:ext cx="5838825" cy="5197475"/>
            <a:chOff x="2058951" y="1566863"/>
            <a:chExt cx="5038798" cy="4448577"/>
          </a:xfrm>
        </p:grpSpPr>
        <p:sp>
          <p:nvSpPr>
            <p:cNvPr id="25" name="Oval 3"/>
            <p:cNvSpPr>
              <a:spLocks noChangeArrowheads="1"/>
            </p:cNvSpPr>
            <p:nvPr/>
          </p:nvSpPr>
          <p:spPr bwMode="auto">
            <a:xfrm>
              <a:off x="3206750" y="1566863"/>
              <a:ext cx="2743200" cy="2743200"/>
            </a:xfrm>
            <a:prstGeom prst="ellipse">
              <a:avLst/>
            </a:prstGeom>
            <a:gradFill flip="none" rotWithShape="1">
              <a:gsLst>
                <a:gs pos="21000">
                  <a:srgbClr val="FFC000">
                    <a:alpha val="40000"/>
                  </a:srgbClr>
                </a:gs>
                <a:gs pos="100000">
                  <a:srgbClr val="FFFFFF">
                    <a:alpha val="40000"/>
                  </a:srgbClr>
                </a:gs>
              </a:gsLst>
              <a:path path="circle">
                <a:fillToRect l="100000" t="100000"/>
              </a:path>
              <a:tileRect r="-100000" b="-100000"/>
            </a:gradFill>
            <a:ln w="3175">
              <a:solidFill>
                <a:schemeClr val="bg1">
                  <a:lumMod val="95000"/>
                </a:schemeClr>
              </a:solidFill>
              <a:round/>
              <a:headEnd/>
              <a:tailEnd/>
            </a:ln>
            <a:effectLst>
              <a:outerShdw blurRad="50800" dist="38100" dir="2700000" algn="tl" rotWithShape="0">
                <a:prstClr val="black">
                  <a:alpha val="40000"/>
                </a:prstClr>
              </a:outerShdw>
            </a:effectLst>
            <a:scene3d>
              <a:camera prst="orthographicFront"/>
              <a:lightRig rig="threePt" dir="t"/>
            </a:scene3d>
            <a:sp3d prstMaterial="matte">
              <a:bevelT h="38100"/>
            </a:sp3d>
          </p:spPr>
          <p:txBody>
            <a:bodyPr wrap="none" anchor="ctr"/>
            <a:lstStyle/>
            <a:p>
              <a:pPr algn="ctr" eaLnBrk="0" hangingPunct="0">
                <a:defRPr/>
              </a:pPr>
              <a:endParaRPr lang="en-US" sz="2000" dirty="0">
                <a:latin typeface="Arial Narrow" pitchFamily="-107" charset="0"/>
                <a:ea typeface="ＭＳ Ｐゴシック" pitchFamily="1" charset="-128"/>
                <a:cs typeface="+mn-cs"/>
              </a:endParaRPr>
            </a:p>
            <a:p>
              <a:pPr algn="ctr" eaLnBrk="0" hangingPunct="0">
                <a:defRPr/>
              </a:pPr>
              <a:endParaRPr lang="en-US" sz="2000" dirty="0">
                <a:latin typeface="Arial Narrow" pitchFamily="-107" charset="0"/>
                <a:ea typeface="ＭＳ Ｐゴシック" pitchFamily="1" charset="-128"/>
                <a:cs typeface="+mn-cs"/>
              </a:endParaRPr>
            </a:p>
            <a:p>
              <a:pPr algn="ctr" eaLnBrk="0" hangingPunct="0">
                <a:defRPr/>
              </a:pPr>
              <a:endParaRPr lang="en-US" sz="1800" dirty="0">
                <a:latin typeface="Arial Narrow" pitchFamily="-107" charset="0"/>
                <a:ea typeface="ＭＳ Ｐゴシック" pitchFamily="1" charset="-128"/>
                <a:cs typeface="+mn-cs"/>
              </a:endParaRPr>
            </a:p>
            <a:p>
              <a:pPr algn="ctr" eaLnBrk="0" hangingPunct="0">
                <a:defRPr/>
              </a:pPr>
              <a:endParaRPr lang="en-US" sz="1800" dirty="0">
                <a:latin typeface="Arial Narrow" pitchFamily="-107" charset="0"/>
                <a:ea typeface="ＭＳ Ｐゴシック" pitchFamily="1" charset="-128"/>
                <a:cs typeface="+mn-cs"/>
              </a:endParaRPr>
            </a:p>
            <a:p>
              <a:pPr algn="ctr" eaLnBrk="0" hangingPunct="0">
                <a:defRPr/>
              </a:pPr>
              <a:endParaRPr lang="en-US" sz="1800" dirty="0">
                <a:latin typeface="Arial Narrow" pitchFamily="-107" charset="0"/>
                <a:ea typeface="ＭＳ Ｐゴシック" pitchFamily="1" charset="-128"/>
                <a:cs typeface="+mn-cs"/>
              </a:endParaRPr>
            </a:p>
            <a:p>
              <a:pPr algn="ctr" eaLnBrk="0" hangingPunct="0">
                <a:defRPr/>
              </a:pPr>
              <a:endParaRPr lang="en-US" sz="1800" dirty="0">
                <a:latin typeface="Arial Narrow" pitchFamily="-107" charset="0"/>
                <a:ea typeface="ＭＳ Ｐゴシック" pitchFamily="1" charset="-128"/>
                <a:cs typeface="+mn-cs"/>
              </a:endParaRPr>
            </a:p>
          </p:txBody>
        </p:sp>
        <p:sp>
          <p:nvSpPr>
            <p:cNvPr id="26" name="Oval 5"/>
            <p:cNvSpPr>
              <a:spLocks noChangeArrowheads="1"/>
            </p:cNvSpPr>
            <p:nvPr/>
          </p:nvSpPr>
          <p:spPr bwMode="auto">
            <a:xfrm>
              <a:off x="2058951" y="3272240"/>
              <a:ext cx="2743200" cy="2743200"/>
            </a:xfrm>
            <a:prstGeom prst="ellipse">
              <a:avLst/>
            </a:prstGeom>
            <a:gradFill flip="none" rotWithShape="1">
              <a:gsLst>
                <a:gs pos="42000">
                  <a:srgbClr val="92D050">
                    <a:alpha val="30000"/>
                  </a:srgbClr>
                </a:gs>
                <a:gs pos="100000">
                  <a:srgbClr val="FFFFFF">
                    <a:alpha val="30000"/>
                  </a:srgbClr>
                </a:gs>
              </a:gsLst>
              <a:path path="circle">
                <a:fillToRect l="100000" t="100000"/>
              </a:path>
              <a:tileRect r="-100000" b="-100000"/>
            </a:gradFill>
            <a:ln w="3175">
              <a:solidFill>
                <a:schemeClr val="bg1">
                  <a:lumMod val="95000"/>
                </a:schemeClr>
              </a:solidFill>
              <a:round/>
              <a:headEnd/>
              <a:tailEnd/>
            </a:ln>
            <a:effectLst>
              <a:outerShdw blurRad="50800" dist="38100" dir="2700000" algn="tl" rotWithShape="0">
                <a:prstClr val="black">
                  <a:alpha val="40000"/>
                </a:prstClr>
              </a:outerShdw>
            </a:effectLst>
            <a:scene3d>
              <a:camera prst="orthographicFront"/>
              <a:lightRig rig="threePt" dir="t"/>
            </a:scene3d>
            <a:sp3d prstMaterial="matte">
              <a:bevelT h="38100"/>
            </a:sp3d>
          </p:spPr>
          <p:txBody>
            <a:bodyPr lIns="0" tIns="0" rIns="0" bIns="0" anchor="ctr"/>
            <a:lstStyle/>
            <a:p>
              <a:pPr eaLnBrk="0" hangingPunct="0">
                <a:defRPr/>
              </a:pPr>
              <a:endParaRPr lang="en-US" sz="2000" dirty="0">
                <a:latin typeface="Arial Narrow" pitchFamily="-107" charset="0"/>
                <a:ea typeface="ＭＳ Ｐゴシック" pitchFamily="1" charset="-128"/>
                <a:cs typeface="+mn-cs"/>
              </a:endParaRPr>
            </a:p>
          </p:txBody>
        </p:sp>
        <p:sp>
          <p:nvSpPr>
            <p:cNvPr id="27" name="Oval 6"/>
            <p:cNvSpPr>
              <a:spLocks noChangeArrowheads="1"/>
            </p:cNvSpPr>
            <p:nvPr/>
          </p:nvSpPr>
          <p:spPr bwMode="auto">
            <a:xfrm>
              <a:off x="4354549" y="3272240"/>
              <a:ext cx="2743200" cy="2743200"/>
            </a:xfrm>
            <a:prstGeom prst="ellipse">
              <a:avLst/>
            </a:prstGeom>
            <a:gradFill flip="none" rotWithShape="1">
              <a:gsLst>
                <a:gs pos="46000">
                  <a:srgbClr val="00B0F0">
                    <a:alpha val="30000"/>
                  </a:srgbClr>
                </a:gs>
                <a:gs pos="100000">
                  <a:srgbClr val="FFFFFF">
                    <a:alpha val="30000"/>
                  </a:srgbClr>
                </a:gs>
              </a:gsLst>
              <a:path path="circle">
                <a:fillToRect l="100000" t="100000"/>
              </a:path>
              <a:tileRect r="-100000" b="-100000"/>
            </a:gradFill>
            <a:ln w="3175">
              <a:solidFill>
                <a:schemeClr val="bg1">
                  <a:lumMod val="95000"/>
                </a:schemeClr>
              </a:solidFill>
              <a:round/>
              <a:headEnd/>
              <a:tailEnd/>
            </a:ln>
            <a:effectLst>
              <a:outerShdw blurRad="50800" dist="38100" dir="2700000" algn="tl" rotWithShape="0">
                <a:prstClr val="black">
                  <a:alpha val="40000"/>
                </a:prstClr>
              </a:outerShdw>
            </a:effectLst>
            <a:scene3d>
              <a:camera prst="orthographicFront"/>
              <a:lightRig rig="threePt" dir="t"/>
            </a:scene3d>
            <a:sp3d prstMaterial="matte">
              <a:bevelT h="38100"/>
            </a:sp3d>
          </p:spPr>
          <p:txBody>
            <a:bodyPr anchor="ctr"/>
            <a:lstStyle/>
            <a:p>
              <a:pPr algn="r" eaLnBrk="0" hangingPunct="0">
                <a:defRPr/>
              </a:pPr>
              <a:endParaRPr lang="en-US" sz="2000" dirty="0">
                <a:latin typeface="Arial Narrow" pitchFamily="-107" charset="0"/>
                <a:ea typeface="ＭＳ Ｐゴシック" pitchFamily="1" charset="-128"/>
                <a:cs typeface="+mn-cs"/>
              </a:endParaRPr>
            </a:p>
          </p:txBody>
        </p:sp>
      </p:grpSp>
      <p:pic>
        <p:nvPicPr>
          <p:cNvPr id="45" name="Picture 44"/>
          <p:cNvPicPr>
            <a:picLocks noChangeAspect="1"/>
          </p:cNvPicPr>
          <p:nvPr/>
        </p:nvPicPr>
        <p:blipFill>
          <a:blip r:embed="rId3" cstate="print"/>
          <a:srcRect b="6959"/>
          <a:stretch>
            <a:fillRect/>
          </a:stretch>
        </p:blipFill>
        <p:spPr>
          <a:xfrm>
            <a:off x="3551238" y="3155950"/>
            <a:ext cx="2036762" cy="1385888"/>
          </a:xfrm>
          <a:prstGeom prst="rect">
            <a:avLst/>
          </a:prstGeom>
          <a:noFill/>
          <a:ln w="0" cap="flat" cmpd="sng" algn="ctr">
            <a:solidFill>
              <a:srgbClr val="D9D9D9"/>
            </a:solidFill>
            <a:prstDash val="solid"/>
            <a:miter lim="800000"/>
            <a:headEnd type="none" w="med" len="med"/>
            <a:tailEnd type="none" w="med" len="med"/>
          </a:ln>
          <a:effectLst>
            <a:outerShdw blurRad="50800" dist="38100" dir="2700000" algn="tl" rotWithShape="0">
              <a:prstClr val="black">
                <a:alpha val="40000"/>
              </a:prstClr>
            </a:outerShdw>
          </a:effectLst>
        </p:spPr>
      </p:pic>
      <p:pic>
        <p:nvPicPr>
          <p:cNvPr id="63" name="Picture 115"/>
          <p:cNvPicPr>
            <a:picLocks noChangeAspect="1" noChangeArrowheads="1"/>
          </p:cNvPicPr>
          <p:nvPr/>
        </p:nvPicPr>
        <p:blipFill>
          <a:blip r:embed="rId4" cstate="print"/>
          <a:srcRect l="37440" t="31334" r="24960" b="32500"/>
          <a:stretch>
            <a:fillRect/>
          </a:stretch>
        </p:blipFill>
        <p:spPr bwMode="auto">
          <a:xfrm>
            <a:off x="3568700" y="4900613"/>
            <a:ext cx="2001838" cy="1387475"/>
          </a:xfrm>
          <a:prstGeom prst="rect">
            <a:avLst/>
          </a:prstGeom>
          <a:noFill/>
          <a:ln w="0" cap="flat" cmpd="sng" algn="ctr">
            <a:solidFill>
              <a:srgbClr val="D9D9D9"/>
            </a:solidFill>
            <a:prstDash val="solid"/>
            <a:miter lim="800000"/>
            <a:headEnd type="none" w="med" len="med"/>
            <a:tailEnd type="none" w="med" len="med"/>
          </a:ln>
          <a:effectLst>
            <a:outerShdw blurRad="50800" dist="38100" dir="2700000" algn="tl" rotWithShape="0">
              <a:prstClr val="black">
                <a:alpha val="40000"/>
              </a:prstClr>
            </a:outerShdw>
          </a:effectLst>
        </p:spPr>
      </p:pic>
      <p:pic>
        <p:nvPicPr>
          <p:cNvPr id="37" name="Picture 46" descr="GCM image"/>
          <p:cNvPicPr>
            <a:picLocks noChangeAspect="1" noChangeArrowheads="1"/>
          </p:cNvPicPr>
          <p:nvPr/>
        </p:nvPicPr>
        <p:blipFill>
          <a:blip r:embed="rId5" cstate="print"/>
          <a:srcRect l="-967" t="-2606" r="-1641" b="14905"/>
          <a:stretch>
            <a:fillRect/>
          </a:stretch>
        </p:blipFill>
        <p:spPr bwMode="auto">
          <a:xfrm>
            <a:off x="565150" y="4900613"/>
            <a:ext cx="2335213" cy="1390650"/>
          </a:xfrm>
          <a:prstGeom prst="rect">
            <a:avLst/>
          </a:prstGeom>
          <a:solidFill>
            <a:schemeClr val="bg1"/>
          </a:solidFill>
          <a:ln w="0" cap="flat" cmpd="sng" algn="ctr">
            <a:solidFill>
              <a:srgbClr val="D9D9D9"/>
            </a:solidFill>
            <a:prstDash val="solid"/>
            <a:miter lim="800000"/>
            <a:headEnd type="none" w="med" len="med"/>
            <a:tailEnd type="none" w="med" len="med"/>
          </a:ln>
          <a:effectLst>
            <a:outerShdw blurRad="50800" dist="38100" dir="2700000" algn="tl" rotWithShape="0">
              <a:prstClr val="black">
                <a:alpha val="40000"/>
              </a:prstClr>
            </a:outerShdw>
          </a:effectLst>
        </p:spPr>
      </p:pic>
      <p:sp>
        <p:nvSpPr>
          <p:cNvPr id="12294" name="Rectangle 30"/>
          <p:cNvSpPr>
            <a:spLocks noChangeArrowheads="1"/>
          </p:cNvSpPr>
          <p:nvPr/>
        </p:nvSpPr>
        <p:spPr bwMode="auto">
          <a:xfrm>
            <a:off x="3302000" y="2676525"/>
            <a:ext cx="2579688" cy="319088"/>
          </a:xfrm>
          <a:prstGeom prst="rect">
            <a:avLst/>
          </a:prstGeom>
          <a:noFill/>
          <a:ln w="3175">
            <a:noFill/>
            <a:round/>
            <a:headEnd/>
            <a:tailEnd/>
          </a:ln>
        </p:spPr>
        <p:txBody>
          <a:bodyPr/>
          <a:lstStyle/>
          <a:p>
            <a:pPr algn="ctr" eaLnBrk="0" hangingPunct="0"/>
            <a:r>
              <a:rPr lang="en-US" sz="1400"/>
              <a:t>High Performance Computational Engineering</a:t>
            </a:r>
          </a:p>
        </p:txBody>
      </p:sp>
      <p:sp>
        <p:nvSpPr>
          <p:cNvPr id="54" name="Rectangle 2"/>
          <p:cNvSpPr>
            <a:spLocks noGrp="1" noChangeArrowheads="1"/>
          </p:cNvSpPr>
          <p:nvPr>
            <p:ph type="title"/>
          </p:nvPr>
        </p:nvSpPr>
        <p:spPr>
          <a:xfrm>
            <a:off x="457200" y="323850"/>
            <a:ext cx="8305800" cy="590550"/>
          </a:xfrm>
        </p:spPr>
        <p:txBody>
          <a:bodyPr/>
          <a:lstStyle/>
          <a:p>
            <a:pPr eaLnBrk="1" fontAlgn="auto" hangingPunct="1">
              <a:lnSpc>
                <a:spcPct val="85000"/>
              </a:lnSpc>
              <a:spcAft>
                <a:spcPts val="0"/>
              </a:spcAft>
              <a:defRPr/>
            </a:pPr>
            <a:r>
              <a:rPr lang="en-US" sz="3200" dirty="0" smtClean="0"/>
              <a:t>Broad scientific and technical capabilities</a:t>
            </a:r>
            <a:endParaRPr kumimoji="1" lang="en-US" sz="3200" dirty="0"/>
          </a:p>
        </p:txBody>
      </p:sp>
      <p:sp>
        <p:nvSpPr>
          <p:cNvPr id="12297" name="Rectangle 39"/>
          <p:cNvSpPr>
            <a:spLocks noChangeArrowheads="1"/>
          </p:cNvSpPr>
          <p:nvPr/>
        </p:nvSpPr>
        <p:spPr bwMode="auto">
          <a:xfrm>
            <a:off x="6157913" y="2867025"/>
            <a:ext cx="2587625" cy="523875"/>
          </a:xfrm>
          <a:prstGeom prst="rect">
            <a:avLst/>
          </a:prstGeom>
          <a:noFill/>
          <a:ln w="9525">
            <a:noFill/>
            <a:miter lim="800000"/>
            <a:headEnd/>
            <a:tailEnd/>
          </a:ln>
        </p:spPr>
        <p:txBody>
          <a:bodyPr>
            <a:spAutoFit/>
          </a:bodyPr>
          <a:lstStyle/>
          <a:p>
            <a:pPr algn="ctr" eaLnBrk="0" hangingPunct="0"/>
            <a:r>
              <a:rPr lang="en-US" sz="1400"/>
              <a:t>Intelligence and Network Analysis</a:t>
            </a:r>
          </a:p>
        </p:txBody>
      </p:sp>
      <p:sp>
        <p:nvSpPr>
          <p:cNvPr id="12298" name="Rectangle 30"/>
          <p:cNvSpPr>
            <a:spLocks noChangeArrowheads="1"/>
          </p:cNvSpPr>
          <p:nvPr/>
        </p:nvSpPr>
        <p:spPr bwMode="auto">
          <a:xfrm>
            <a:off x="688975" y="2867025"/>
            <a:ext cx="2087563" cy="306388"/>
          </a:xfrm>
          <a:prstGeom prst="rect">
            <a:avLst/>
          </a:prstGeom>
          <a:noFill/>
          <a:ln w="3175">
            <a:noFill/>
            <a:round/>
            <a:headEnd/>
            <a:tailEnd/>
          </a:ln>
        </p:spPr>
        <p:txBody>
          <a:bodyPr/>
          <a:lstStyle/>
          <a:p>
            <a:pPr algn="ctr" eaLnBrk="0" hangingPunct="0"/>
            <a:r>
              <a:rPr lang="en-US" sz="1400"/>
              <a:t>Systems Engineering</a:t>
            </a:r>
          </a:p>
        </p:txBody>
      </p:sp>
      <p:sp>
        <p:nvSpPr>
          <p:cNvPr id="12299" name="Rectangle 46"/>
          <p:cNvSpPr>
            <a:spLocks noChangeArrowheads="1"/>
          </p:cNvSpPr>
          <p:nvPr/>
        </p:nvSpPr>
        <p:spPr bwMode="auto">
          <a:xfrm>
            <a:off x="3467100" y="4610100"/>
            <a:ext cx="2238375" cy="279400"/>
          </a:xfrm>
          <a:prstGeom prst="rect">
            <a:avLst/>
          </a:prstGeom>
          <a:noFill/>
          <a:ln w="3175" algn="ctr">
            <a:noFill/>
            <a:round/>
            <a:headEnd/>
            <a:tailEnd/>
          </a:ln>
        </p:spPr>
        <p:txBody>
          <a:bodyPr/>
          <a:lstStyle/>
          <a:p>
            <a:pPr algn="ctr" eaLnBrk="0" hangingPunct="0"/>
            <a:r>
              <a:rPr lang="en-US" sz="1400"/>
              <a:t>Materials Engineering</a:t>
            </a:r>
          </a:p>
        </p:txBody>
      </p:sp>
      <p:sp>
        <p:nvSpPr>
          <p:cNvPr id="12300" name="Rectangle 46"/>
          <p:cNvSpPr>
            <a:spLocks noChangeArrowheads="1"/>
          </p:cNvSpPr>
          <p:nvPr/>
        </p:nvSpPr>
        <p:spPr bwMode="auto">
          <a:xfrm>
            <a:off x="363538" y="4610100"/>
            <a:ext cx="2779712" cy="279400"/>
          </a:xfrm>
          <a:prstGeom prst="rect">
            <a:avLst/>
          </a:prstGeom>
          <a:noFill/>
          <a:ln w="3175" algn="ctr">
            <a:noFill/>
            <a:round/>
            <a:headEnd/>
            <a:tailEnd/>
          </a:ln>
        </p:spPr>
        <p:txBody>
          <a:bodyPr/>
          <a:lstStyle/>
          <a:p>
            <a:pPr algn="ctr" eaLnBrk="0" hangingPunct="0"/>
            <a:r>
              <a:rPr lang="en-US" sz="1400"/>
              <a:t>Earth and Atmospheric Science</a:t>
            </a:r>
          </a:p>
        </p:txBody>
      </p:sp>
      <p:pic>
        <p:nvPicPr>
          <p:cNvPr id="40" name="Picture 39"/>
          <p:cNvPicPr>
            <a:picLocks noChangeAspect="1"/>
          </p:cNvPicPr>
          <p:nvPr/>
        </p:nvPicPr>
        <p:blipFill>
          <a:blip r:embed="rId6" cstate="print"/>
          <a:srcRect t="20981" b="13794"/>
          <a:stretch>
            <a:fillRect/>
          </a:stretch>
        </p:blipFill>
        <p:spPr bwMode="auto">
          <a:xfrm>
            <a:off x="1979613" y="1466850"/>
            <a:ext cx="1658937" cy="1385888"/>
          </a:xfrm>
          <a:prstGeom prst="rect">
            <a:avLst/>
          </a:prstGeom>
          <a:noFill/>
          <a:ln w="0" cap="flat" cmpd="sng" algn="ctr">
            <a:solidFill>
              <a:srgbClr val="D9D9D9"/>
            </a:solidFill>
            <a:prstDash val="solid"/>
            <a:miter lim="800000"/>
            <a:headEnd type="none" w="med" len="med"/>
            <a:tailEnd type="none" w="med" len="med"/>
          </a:ln>
          <a:effectLst>
            <a:outerShdw blurRad="50800" dist="38100" dir="2700000" algn="tl" rotWithShape="0">
              <a:prstClr val="black">
                <a:alpha val="40000"/>
              </a:prstClr>
            </a:outerShdw>
          </a:effectLst>
        </p:spPr>
      </p:pic>
      <p:pic>
        <p:nvPicPr>
          <p:cNvPr id="67" name="Picture 13"/>
          <p:cNvPicPr>
            <a:picLocks noChangeAspect="1" noChangeArrowheads="1"/>
          </p:cNvPicPr>
          <p:nvPr/>
        </p:nvPicPr>
        <p:blipFill>
          <a:blip r:embed="rId7" cstate="print"/>
          <a:srcRect/>
          <a:stretch>
            <a:fillRect/>
          </a:stretch>
        </p:blipFill>
        <p:spPr bwMode="auto">
          <a:xfrm>
            <a:off x="5456238" y="1497013"/>
            <a:ext cx="1473200" cy="1385887"/>
          </a:xfrm>
          <a:prstGeom prst="rect">
            <a:avLst/>
          </a:prstGeom>
          <a:noFill/>
          <a:ln w="0" cap="flat" cmpd="sng" algn="ctr">
            <a:solidFill>
              <a:srgbClr val="D9D9D9"/>
            </a:solidFill>
            <a:prstDash val="solid"/>
            <a:miter lim="800000"/>
            <a:headEnd type="none" w="med" len="med"/>
            <a:tailEnd type="none" w="med" len="med"/>
          </a:ln>
          <a:effectLst>
            <a:outerShdw blurRad="50800" dist="38100" dir="2700000" algn="tl" rotWithShape="0">
              <a:prstClr val="black">
                <a:alpha val="40000"/>
              </a:prstClr>
            </a:outerShdw>
          </a:effectLst>
        </p:spPr>
      </p:pic>
      <p:sp>
        <p:nvSpPr>
          <p:cNvPr id="12303" name="Rectangle 41"/>
          <p:cNvSpPr>
            <a:spLocks noChangeArrowheads="1"/>
          </p:cNvSpPr>
          <p:nvPr/>
        </p:nvSpPr>
        <p:spPr bwMode="auto">
          <a:xfrm>
            <a:off x="736600" y="1096963"/>
            <a:ext cx="3721100" cy="630942"/>
          </a:xfrm>
          <a:prstGeom prst="rect">
            <a:avLst/>
          </a:prstGeom>
          <a:noFill/>
          <a:ln w="9525">
            <a:noFill/>
            <a:miter lim="800000"/>
            <a:headEnd/>
            <a:tailEnd/>
          </a:ln>
        </p:spPr>
        <p:txBody>
          <a:bodyPr>
            <a:spAutoFit/>
          </a:bodyPr>
          <a:lstStyle/>
          <a:p>
            <a:pPr algn="ctr" eaLnBrk="0" hangingPunct="0"/>
            <a:r>
              <a:rPr lang="en-US" sz="1400" dirty="0"/>
              <a:t>Nuclear Weapons</a:t>
            </a:r>
          </a:p>
          <a:p>
            <a:pPr algn="ctr" eaLnBrk="0" hangingPunct="0"/>
            <a:r>
              <a:rPr lang="en-US" sz="1400" dirty="0"/>
              <a:t>Science and Engineering</a:t>
            </a:r>
          </a:p>
        </p:txBody>
      </p:sp>
      <p:sp>
        <p:nvSpPr>
          <p:cNvPr id="12304" name="Rectangle 46"/>
          <p:cNvSpPr>
            <a:spLocks noChangeArrowheads="1"/>
          </p:cNvSpPr>
          <p:nvPr/>
        </p:nvSpPr>
        <p:spPr bwMode="auto">
          <a:xfrm>
            <a:off x="5441950" y="1104900"/>
            <a:ext cx="2132013" cy="279400"/>
          </a:xfrm>
          <a:prstGeom prst="rect">
            <a:avLst/>
          </a:prstGeom>
          <a:noFill/>
          <a:ln w="3175" algn="ctr">
            <a:noFill/>
            <a:round/>
            <a:headEnd/>
            <a:tailEnd/>
          </a:ln>
        </p:spPr>
        <p:txBody>
          <a:bodyPr/>
          <a:lstStyle/>
          <a:p>
            <a:pPr algn="ctr" eaLnBrk="0" hangingPunct="0"/>
            <a:r>
              <a:rPr lang="en-US" sz="1400" dirty="0"/>
              <a:t>Diagnostics and Sensors</a:t>
            </a:r>
          </a:p>
        </p:txBody>
      </p:sp>
      <p:pic>
        <p:nvPicPr>
          <p:cNvPr id="23" name="Picture 22" descr="other laser"/>
          <p:cNvPicPr>
            <a:picLocks noChangeAspect="1" noChangeArrowheads="1"/>
          </p:cNvPicPr>
          <p:nvPr/>
        </p:nvPicPr>
        <p:blipFill>
          <a:blip r:embed="rId8" cstate="print"/>
          <a:srcRect r="3061"/>
          <a:stretch>
            <a:fillRect/>
          </a:stretch>
        </p:blipFill>
        <p:spPr bwMode="auto">
          <a:xfrm>
            <a:off x="6489700" y="4900613"/>
            <a:ext cx="1924050" cy="1398587"/>
          </a:xfrm>
          <a:prstGeom prst="rect">
            <a:avLst/>
          </a:prstGeom>
          <a:noFill/>
          <a:ln w="0" cap="flat" cmpd="sng" algn="ctr">
            <a:solidFill>
              <a:srgbClr val="D9D9D9"/>
            </a:solidFill>
            <a:prstDash val="solid"/>
            <a:miter lim="800000"/>
            <a:headEnd type="none" w="med" len="med"/>
            <a:tailEnd type="none" w="med" len="med"/>
          </a:ln>
          <a:effectLst>
            <a:outerShdw blurRad="50800" dist="38100" dir="2700000" algn="tl" rotWithShape="0">
              <a:prstClr val="black">
                <a:alpha val="40000"/>
              </a:prstClr>
            </a:outerShdw>
          </a:effectLst>
        </p:spPr>
      </p:pic>
      <p:sp>
        <p:nvSpPr>
          <p:cNvPr id="12306" name="Rectangle 46"/>
          <p:cNvSpPr>
            <a:spLocks noChangeArrowheads="1"/>
          </p:cNvSpPr>
          <p:nvPr/>
        </p:nvSpPr>
        <p:spPr bwMode="auto">
          <a:xfrm>
            <a:off x="6134100" y="4629150"/>
            <a:ext cx="2667000" cy="301625"/>
          </a:xfrm>
          <a:prstGeom prst="rect">
            <a:avLst/>
          </a:prstGeom>
          <a:noFill/>
          <a:ln w="3175" algn="ctr">
            <a:noFill/>
            <a:round/>
            <a:headEnd/>
            <a:tailEnd/>
          </a:ln>
        </p:spPr>
        <p:txBody>
          <a:bodyPr/>
          <a:lstStyle/>
          <a:p>
            <a:pPr algn="ctr" eaLnBrk="0" hangingPunct="0"/>
            <a:r>
              <a:rPr lang="en-US" sz="1400"/>
              <a:t>Laser &amp; Electro-optics</a:t>
            </a:r>
          </a:p>
        </p:txBody>
      </p:sp>
      <p:pic>
        <p:nvPicPr>
          <p:cNvPr id="1026" name="Picture 2"/>
          <p:cNvPicPr>
            <a:picLocks noChangeAspect="1" noChangeArrowheads="1"/>
          </p:cNvPicPr>
          <p:nvPr/>
        </p:nvPicPr>
        <p:blipFill>
          <a:blip r:embed="rId9" cstate="print"/>
          <a:srcRect/>
          <a:stretch>
            <a:fillRect/>
          </a:stretch>
        </p:blipFill>
        <p:spPr bwMode="auto">
          <a:xfrm>
            <a:off x="6375400" y="3370263"/>
            <a:ext cx="2149475" cy="1185862"/>
          </a:xfrm>
          <a:prstGeom prst="rect">
            <a:avLst/>
          </a:prstGeom>
          <a:noFill/>
          <a:ln w="0" cap="flat" cmpd="sng" algn="ctr">
            <a:solidFill>
              <a:srgbClr val="D9D9D9"/>
            </a:solidFill>
            <a:prstDash val="solid"/>
            <a:miter lim="800000"/>
            <a:headEnd type="none" w="med" len="med"/>
            <a:tailEnd type="none" w="med" len="med"/>
          </a:ln>
          <a:effectLst>
            <a:outerShdw blurRad="50800" dist="38100" dir="2700000" algn="tl" rotWithShape="0">
              <a:prstClr val="black">
                <a:alpha val="40000"/>
              </a:prstClr>
            </a:outerShdw>
          </a:effectLst>
        </p:spPr>
      </p:pic>
      <p:pic>
        <p:nvPicPr>
          <p:cNvPr id="1027" name="Picture 3"/>
          <p:cNvPicPr>
            <a:picLocks noChangeAspect="1" noChangeArrowheads="1"/>
          </p:cNvPicPr>
          <p:nvPr/>
        </p:nvPicPr>
        <p:blipFill>
          <a:blip r:embed="rId10" cstate="print"/>
          <a:srcRect/>
          <a:stretch>
            <a:fillRect/>
          </a:stretch>
        </p:blipFill>
        <p:spPr bwMode="auto">
          <a:xfrm>
            <a:off x="688975" y="3157538"/>
            <a:ext cx="2084388" cy="1385887"/>
          </a:xfrm>
          <a:prstGeom prst="rect">
            <a:avLst/>
          </a:prstGeom>
          <a:noFill/>
          <a:ln w="0" cap="flat" cmpd="sng" algn="ctr">
            <a:solidFill>
              <a:srgbClr val="D9D9D9"/>
            </a:solidFill>
            <a:prstDash val="solid"/>
            <a:miter lim="800000"/>
            <a:headEnd type="none" w="med" len="med"/>
            <a:tailEnd type="none" w="med" len="med"/>
          </a:ln>
          <a:effectLst>
            <a:outerShdw blurRad="50800" dist="38100" dir="2700000" algn="tl" rotWithShape="0">
              <a:prstClr val="black">
                <a:alpha val="40000"/>
              </a:prstClr>
            </a:outerShdw>
          </a:effectLst>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title"/>
          </p:nvPr>
        </p:nvSpPr>
        <p:spPr/>
        <p:txBody>
          <a:bodyPr/>
          <a:lstStyle/>
          <a:p>
            <a:pPr eaLnBrk="1" hangingPunct="1"/>
            <a:r>
              <a:rPr lang="en-US" sz="3200" smtClean="0"/>
              <a:t>LLNL Scientific and Engineering Workforce</a:t>
            </a:r>
          </a:p>
        </p:txBody>
      </p:sp>
      <p:sp>
        <p:nvSpPr>
          <p:cNvPr id="8" name="Slide Number Placeholder 7"/>
          <p:cNvSpPr>
            <a:spLocks noGrp="1"/>
          </p:cNvSpPr>
          <p:nvPr>
            <p:ph type="sldNum" sz="quarter" idx="4294967295"/>
          </p:nvPr>
        </p:nvSpPr>
        <p:spPr>
          <a:xfrm>
            <a:off x="7924800" y="6356350"/>
            <a:ext cx="762000" cy="365125"/>
          </a:xfrm>
          <a:prstGeom prst="rect">
            <a:avLst/>
          </a:prstGeom>
        </p:spPr>
        <p:txBody>
          <a:bodyPr/>
          <a:lstStyle/>
          <a:p>
            <a:pPr algn="r">
              <a:defRPr/>
            </a:pPr>
            <a:fld id="{4A40BFDC-6082-4C98-B916-9C05911592B6}" type="slidenum">
              <a:rPr lang="en-US"/>
              <a:pPr algn="r">
                <a:defRPr/>
              </a:pPr>
              <a:t>21</a:t>
            </a:fld>
            <a:endParaRPr lang="en-US" dirty="0"/>
          </a:p>
        </p:txBody>
      </p:sp>
      <p:sp>
        <p:nvSpPr>
          <p:cNvPr id="15364" name="TextBox 11"/>
          <p:cNvSpPr txBox="1">
            <a:spLocks noChangeArrowheads="1"/>
          </p:cNvSpPr>
          <p:nvPr/>
        </p:nvSpPr>
        <p:spPr bwMode="auto">
          <a:xfrm>
            <a:off x="381000" y="2057400"/>
            <a:ext cx="4343400" cy="307975"/>
          </a:xfrm>
          <a:prstGeom prst="rect">
            <a:avLst/>
          </a:prstGeom>
          <a:noFill/>
          <a:ln w="9525">
            <a:noFill/>
            <a:miter lim="800000"/>
            <a:headEnd/>
            <a:tailEnd/>
          </a:ln>
        </p:spPr>
        <p:txBody>
          <a:bodyPr>
            <a:spAutoFit/>
          </a:bodyPr>
          <a:lstStyle/>
          <a:p>
            <a:pPr algn="ctr" eaLnBrk="0" hangingPunct="0"/>
            <a:r>
              <a:rPr lang="en-US" b="1">
                <a:latin typeface="Helvetica" pitchFamily="34" charset="0"/>
              </a:rPr>
              <a:t>Scientists &amp; Engineers by Degree</a:t>
            </a:r>
          </a:p>
        </p:txBody>
      </p:sp>
      <p:sp>
        <p:nvSpPr>
          <p:cNvPr id="15365" name="TextBox 12"/>
          <p:cNvSpPr txBox="1">
            <a:spLocks noChangeArrowheads="1"/>
          </p:cNvSpPr>
          <p:nvPr/>
        </p:nvSpPr>
        <p:spPr bwMode="auto">
          <a:xfrm>
            <a:off x="4724400" y="2057400"/>
            <a:ext cx="4419600" cy="369888"/>
          </a:xfrm>
          <a:prstGeom prst="rect">
            <a:avLst/>
          </a:prstGeom>
          <a:noFill/>
          <a:ln w="9525">
            <a:noFill/>
            <a:miter lim="800000"/>
            <a:headEnd/>
            <a:tailEnd/>
          </a:ln>
        </p:spPr>
        <p:txBody>
          <a:bodyPr>
            <a:spAutoFit/>
          </a:bodyPr>
          <a:lstStyle/>
          <a:p>
            <a:pPr algn="ctr" eaLnBrk="0" hangingPunct="0"/>
            <a:r>
              <a:rPr lang="en-US" b="1">
                <a:latin typeface="Helvetica" pitchFamily="34" charset="0"/>
              </a:rPr>
              <a:t>Technical disciplines</a:t>
            </a:r>
          </a:p>
        </p:txBody>
      </p:sp>
      <p:sp>
        <p:nvSpPr>
          <p:cNvPr id="15366" name="TextBox 13"/>
          <p:cNvSpPr txBox="1">
            <a:spLocks noChangeArrowheads="1"/>
          </p:cNvSpPr>
          <p:nvPr/>
        </p:nvSpPr>
        <p:spPr bwMode="auto">
          <a:xfrm>
            <a:off x="685800" y="5334000"/>
            <a:ext cx="6103938" cy="276225"/>
          </a:xfrm>
          <a:prstGeom prst="rect">
            <a:avLst/>
          </a:prstGeom>
          <a:noFill/>
          <a:ln w="9525">
            <a:noFill/>
            <a:miter lim="800000"/>
            <a:headEnd/>
            <a:tailEnd/>
          </a:ln>
        </p:spPr>
        <p:txBody>
          <a:bodyPr wrap="none">
            <a:spAutoFit/>
          </a:bodyPr>
          <a:lstStyle/>
          <a:p>
            <a:pPr eaLnBrk="0" hangingPunct="0"/>
            <a:r>
              <a:rPr lang="en-US" sz="1200" b="1">
                <a:latin typeface="Helvetica" pitchFamily="34" charset="0"/>
              </a:rPr>
              <a:t>Note: </a:t>
            </a:r>
            <a:r>
              <a:rPr lang="en-US" sz="1200">
                <a:latin typeface="Helvetica" pitchFamily="34" charset="0"/>
              </a:rPr>
              <a:t>Charts based on scientist &amp; engineer career/flex term population as of 3/31/2010</a:t>
            </a:r>
          </a:p>
        </p:txBody>
      </p:sp>
      <p:pic>
        <p:nvPicPr>
          <p:cNvPr id="15367" name="Picture 13"/>
          <p:cNvPicPr>
            <a:picLocks noChangeAspect="1" noChangeArrowheads="1"/>
          </p:cNvPicPr>
          <p:nvPr/>
        </p:nvPicPr>
        <p:blipFill>
          <a:blip r:embed="rId3" cstate="print"/>
          <a:srcRect/>
          <a:stretch>
            <a:fillRect/>
          </a:stretch>
        </p:blipFill>
        <p:spPr bwMode="auto">
          <a:xfrm>
            <a:off x="228600" y="2438400"/>
            <a:ext cx="4267200" cy="2743200"/>
          </a:xfrm>
          <a:prstGeom prst="rect">
            <a:avLst/>
          </a:prstGeom>
          <a:noFill/>
          <a:ln w="9525">
            <a:noFill/>
            <a:miter lim="800000"/>
            <a:headEnd/>
            <a:tailEnd/>
          </a:ln>
        </p:spPr>
      </p:pic>
      <p:pic>
        <p:nvPicPr>
          <p:cNvPr id="15368" name="Picture 14"/>
          <p:cNvPicPr>
            <a:picLocks noChangeAspect="1" noChangeArrowheads="1"/>
          </p:cNvPicPr>
          <p:nvPr/>
        </p:nvPicPr>
        <p:blipFill>
          <a:blip r:embed="rId4" cstate="print"/>
          <a:srcRect/>
          <a:stretch>
            <a:fillRect/>
          </a:stretch>
        </p:blipFill>
        <p:spPr bwMode="auto">
          <a:xfrm>
            <a:off x="4495800" y="2438400"/>
            <a:ext cx="4479925"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7"/>
          <p:cNvSpPr txBox="1">
            <a:spLocks noChangeArrowheads="1"/>
          </p:cNvSpPr>
          <p:nvPr/>
        </p:nvSpPr>
        <p:spPr bwMode="auto">
          <a:xfrm>
            <a:off x="3605213" y="4676775"/>
            <a:ext cx="2085975" cy="758669"/>
          </a:xfrm>
          <a:prstGeom prst="rect">
            <a:avLst/>
          </a:prstGeom>
          <a:noFill/>
          <a:ln w="9525">
            <a:noFill/>
            <a:miter lim="800000"/>
            <a:headEnd/>
            <a:tailEnd/>
          </a:ln>
        </p:spPr>
        <p:txBody>
          <a:bodyPr>
            <a:spAutoFit/>
          </a:bodyPr>
          <a:lstStyle/>
          <a:p>
            <a:pPr algn="ctr" eaLnBrk="0" hangingPunct="0">
              <a:lnSpc>
                <a:spcPct val="85000"/>
              </a:lnSpc>
            </a:pPr>
            <a:r>
              <a:rPr lang="en-US" sz="1800">
                <a:solidFill>
                  <a:srgbClr val="AEBBDB"/>
                </a:solidFill>
                <a:latin typeface="Arial Black" pitchFamily="34" charset="0"/>
              </a:rPr>
              <a:t>ENGINEERING</a:t>
            </a:r>
            <a:endParaRPr lang="en-US" sz="1300">
              <a:solidFill>
                <a:srgbClr val="AEBBDB"/>
              </a:solidFill>
              <a:latin typeface="Arial Black" pitchFamily="34" charset="0"/>
            </a:endParaRPr>
          </a:p>
          <a:p>
            <a:pPr algn="ctr" eaLnBrk="0" hangingPunct="0"/>
            <a:endParaRPr lang="en-US" sz="2800" baseline="-25000">
              <a:solidFill>
                <a:srgbClr val="AEBBDB"/>
              </a:solidFill>
              <a:latin typeface="Times" pitchFamily="18" charset="0"/>
            </a:endParaRPr>
          </a:p>
        </p:txBody>
      </p:sp>
      <p:sp>
        <p:nvSpPr>
          <p:cNvPr id="16387" name="Rectangle 2"/>
          <p:cNvSpPr>
            <a:spLocks noGrp="1" noChangeArrowheads="1"/>
          </p:cNvSpPr>
          <p:nvPr>
            <p:ph type="title"/>
          </p:nvPr>
        </p:nvSpPr>
        <p:spPr>
          <a:xfrm>
            <a:off x="803275" y="247650"/>
            <a:ext cx="7826375" cy="857250"/>
          </a:xfrm>
        </p:spPr>
        <p:txBody>
          <a:bodyPr/>
          <a:lstStyle/>
          <a:p>
            <a:pPr eaLnBrk="1" hangingPunct="1"/>
            <a:r>
              <a:rPr lang="en-US" sz="2400" dirty="0" smtClean="0"/>
              <a:t>Engineering is a </a:t>
            </a:r>
            <a:r>
              <a:rPr lang="en-US" sz="2400" dirty="0" err="1" smtClean="0"/>
              <a:t>matrixed</a:t>
            </a:r>
            <a:r>
              <a:rPr lang="en-US" sz="2400" dirty="0" smtClean="0"/>
              <a:t> organization that </a:t>
            </a:r>
            <a:r>
              <a:rPr lang="en-US" sz="2400" dirty="0" smtClean="0"/>
              <a:t>provides </a:t>
            </a:r>
            <a:r>
              <a:rPr lang="en-US" sz="2400" dirty="0" smtClean="0"/>
              <a:t>people, technology, processes, and infrastructure to LLNL programs</a:t>
            </a:r>
          </a:p>
        </p:txBody>
      </p:sp>
      <p:grpSp>
        <p:nvGrpSpPr>
          <p:cNvPr id="2" name="Group 36"/>
          <p:cNvGrpSpPr>
            <a:grpSpLocks/>
          </p:cNvGrpSpPr>
          <p:nvPr/>
        </p:nvGrpSpPr>
        <p:grpSpPr bwMode="auto">
          <a:xfrm>
            <a:off x="908050" y="1978025"/>
            <a:ext cx="1311275" cy="2239963"/>
            <a:chOff x="572" y="1066"/>
            <a:chExt cx="826" cy="1411"/>
          </a:xfrm>
        </p:grpSpPr>
        <p:pic>
          <p:nvPicPr>
            <p:cNvPr id="131077" name="Picture 5"/>
            <p:cNvPicPr>
              <a:picLocks noChangeAspect="1" noChangeArrowheads="1"/>
            </p:cNvPicPr>
            <p:nvPr/>
          </p:nvPicPr>
          <p:blipFill>
            <a:blip r:embed="rId2" cstate="print"/>
            <a:srcRect/>
            <a:stretch>
              <a:fillRect/>
            </a:stretch>
          </p:blipFill>
          <p:spPr bwMode="auto">
            <a:xfrm>
              <a:off x="572" y="1066"/>
              <a:ext cx="826" cy="837"/>
            </a:xfrm>
            <a:prstGeom prst="rect">
              <a:avLst/>
            </a:prstGeom>
            <a:noFill/>
            <a:ln w="9525">
              <a:noFill/>
              <a:miter lim="800000"/>
              <a:headEnd/>
              <a:tailEnd/>
            </a:ln>
            <a:effectLst>
              <a:outerShdw dist="25399" dir="2700000" algn="ctr" rotWithShape="0">
                <a:schemeClr val="tx1"/>
              </a:outerShdw>
            </a:effectLst>
          </p:spPr>
        </p:pic>
        <p:sp>
          <p:nvSpPr>
            <p:cNvPr id="16401" name="Text Box 17"/>
            <p:cNvSpPr txBox="1">
              <a:spLocks noChangeArrowheads="1"/>
            </p:cNvSpPr>
            <p:nvPr/>
          </p:nvSpPr>
          <p:spPr bwMode="auto">
            <a:xfrm>
              <a:off x="574" y="1954"/>
              <a:ext cx="821" cy="523"/>
            </a:xfrm>
            <a:prstGeom prst="rect">
              <a:avLst/>
            </a:prstGeom>
            <a:noFill/>
            <a:ln w="9525">
              <a:noFill/>
              <a:miter lim="800000"/>
              <a:headEnd/>
              <a:tailEnd/>
            </a:ln>
          </p:spPr>
          <p:txBody>
            <a:bodyPr>
              <a:spAutoFit/>
            </a:bodyPr>
            <a:lstStyle/>
            <a:p>
              <a:pPr algn="ctr" eaLnBrk="0" hangingPunct="0"/>
              <a:r>
                <a:rPr lang="en-US" sz="1200"/>
                <a:t>Weapons &amp;</a:t>
              </a:r>
            </a:p>
            <a:p>
              <a:pPr algn="ctr" eaLnBrk="0" hangingPunct="0"/>
              <a:r>
                <a:rPr lang="en-US" sz="1200"/>
                <a:t>Complex</a:t>
              </a:r>
            </a:p>
            <a:p>
              <a:pPr algn="ctr" eaLnBrk="0" hangingPunct="0"/>
              <a:r>
                <a:rPr lang="en-US" sz="1200"/>
                <a:t>Integration</a:t>
              </a:r>
              <a:endParaRPr lang="en-US" sz="1200" baseline="-25000"/>
            </a:p>
          </p:txBody>
        </p:sp>
      </p:grpSp>
      <p:grpSp>
        <p:nvGrpSpPr>
          <p:cNvPr id="3" name="Group 37"/>
          <p:cNvGrpSpPr>
            <a:grpSpLocks/>
          </p:cNvGrpSpPr>
          <p:nvPr/>
        </p:nvGrpSpPr>
        <p:grpSpPr bwMode="auto">
          <a:xfrm>
            <a:off x="3540125" y="1654175"/>
            <a:ext cx="2028825" cy="1309688"/>
            <a:chOff x="2230" y="862"/>
            <a:chExt cx="1278" cy="825"/>
          </a:xfrm>
        </p:grpSpPr>
        <p:pic>
          <p:nvPicPr>
            <p:cNvPr id="16398" name="Picture 16" descr="37 wrld map"/>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30" y="862"/>
              <a:ext cx="1278" cy="675"/>
            </a:xfrm>
            <a:prstGeom prst="rect">
              <a:avLst/>
            </a:prstGeom>
            <a:noFill/>
            <a:ln w="9525">
              <a:noFill/>
              <a:miter lim="800000"/>
              <a:headEnd/>
              <a:tailEnd/>
            </a:ln>
          </p:spPr>
        </p:pic>
        <p:sp>
          <p:nvSpPr>
            <p:cNvPr id="16399" name="Text Box 18"/>
            <p:cNvSpPr txBox="1">
              <a:spLocks noChangeArrowheads="1"/>
            </p:cNvSpPr>
            <p:nvPr/>
          </p:nvSpPr>
          <p:spPr bwMode="auto">
            <a:xfrm>
              <a:off x="2312" y="1514"/>
              <a:ext cx="1117" cy="173"/>
            </a:xfrm>
            <a:prstGeom prst="rect">
              <a:avLst/>
            </a:prstGeom>
            <a:noFill/>
            <a:ln w="9525">
              <a:noFill/>
              <a:miter lim="800000"/>
              <a:headEnd/>
              <a:tailEnd/>
            </a:ln>
          </p:spPr>
          <p:txBody>
            <a:bodyPr>
              <a:spAutoFit/>
            </a:bodyPr>
            <a:lstStyle/>
            <a:p>
              <a:pPr algn="ctr" eaLnBrk="0" hangingPunct="0"/>
              <a:r>
                <a:rPr lang="en-US" sz="1200"/>
                <a:t>Global Security</a:t>
              </a:r>
              <a:endParaRPr lang="en-US" sz="1200" baseline="-25000"/>
            </a:p>
          </p:txBody>
        </p:sp>
      </p:grpSp>
      <p:grpSp>
        <p:nvGrpSpPr>
          <p:cNvPr id="4" name="Group 38"/>
          <p:cNvGrpSpPr>
            <a:grpSpLocks/>
          </p:cNvGrpSpPr>
          <p:nvPr/>
        </p:nvGrpSpPr>
        <p:grpSpPr bwMode="auto">
          <a:xfrm>
            <a:off x="6781800" y="2246313"/>
            <a:ext cx="1773238" cy="1395412"/>
            <a:chOff x="4272" y="1235"/>
            <a:chExt cx="1117" cy="879"/>
          </a:xfrm>
        </p:grpSpPr>
        <p:pic>
          <p:nvPicPr>
            <p:cNvPr id="131076" name="Picture 4"/>
            <p:cNvPicPr>
              <a:picLocks noChangeAspect="1" noChangeArrowheads="1"/>
            </p:cNvPicPr>
            <p:nvPr/>
          </p:nvPicPr>
          <p:blipFill>
            <a:blip r:embed="rId4" cstate="print"/>
            <a:srcRect/>
            <a:stretch>
              <a:fillRect/>
            </a:stretch>
          </p:blipFill>
          <p:spPr bwMode="auto">
            <a:xfrm>
              <a:off x="4358" y="1235"/>
              <a:ext cx="945" cy="666"/>
            </a:xfrm>
            <a:prstGeom prst="rect">
              <a:avLst/>
            </a:prstGeom>
            <a:solidFill>
              <a:srgbClr val="808080"/>
            </a:solidFill>
            <a:effectLst>
              <a:outerShdw dist="25399" dir="2700000" algn="ctr" rotWithShape="0">
                <a:schemeClr val="tx1"/>
              </a:outerShdw>
            </a:effectLst>
          </p:spPr>
        </p:pic>
        <p:sp>
          <p:nvSpPr>
            <p:cNvPr id="16397" name="Text Box 19"/>
            <p:cNvSpPr txBox="1">
              <a:spLocks noChangeArrowheads="1"/>
            </p:cNvSpPr>
            <p:nvPr/>
          </p:nvSpPr>
          <p:spPr bwMode="auto">
            <a:xfrm>
              <a:off x="4272" y="1941"/>
              <a:ext cx="1117" cy="173"/>
            </a:xfrm>
            <a:prstGeom prst="rect">
              <a:avLst/>
            </a:prstGeom>
            <a:noFill/>
            <a:ln w="9525">
              <a:noFill/>
              <a:miter lim="800000"/>
              <a:headEnd/>
              <a:tailEnd/>
            </a:ln>
          </p:spPr>
          <p:txBody>
            <a:bodyPr>
              <a:spAutoFit/>
            </a:bodyPr>
            <a:lstStyle/>
            <a:p>
              <a:pPr algn="ctr" eaLnBrk="0" hangingPunct="0"/>
              <a:r>
                <a:rPr lang="en-US" sz="1200"/>
                <a:t>NIF &amp; Photon Science</a:t>
              </a:r>
              <a:endParaRPr lang="en-US" sz="1200" baseline="-25000"/>
            </a:p>
          </p:txBody>
        </p:sp>
      </p:grpSp>
      <p:sp>
        <p:nvSpPr>
          <p:cNvPr id="16391" name="Line 21"/>
          <p:cNvSpPr>
            <a:spLocks noChangeShapeType="1"/>
          </p:cNvSpPr>
          <p:nvPr/>
        </p:nvSpPr>
        <p:spPr bwMode="auto">
          <a:xfrm flipH="1" flipV="1">
            <a:off x="2336800" y="3194050"/>
            <a:ext cx="1422400" cy="555625"/>
          </a:xfrm>
          <a:prstGeom prst="line">
            <a:avLst/>
          </a:prstGeom>
          <a:noFill/>
          <a:ln w="38100">
            <a:solidFill>
              <a:srgbClr val="124A91"/>
            </a:solidFill>
            <a:round/>
            <a:headEnd/>
            <a:tailEnd type="triangle" w="med" len="med"/>
          </a:ln>
        </p:spPr>
        <p:txBody>
          <a:bodyPr wrap="none" anchor="ctr"/>
          <a:lstStyle/>
          <a:p>
            <a:endParaRPr lang="en-US"/>
          </a:p>
        </p:txBody>
      </p:sp>
      <p:sp>
        <p:nvSpPr>
          <p:cNvPr id="16392" name="Line 22"/>
          <p:cNvSpPr>
            <a:spLocks noChangeShapeType="1"/>
          </p:cNvSpPr>
          <p:nvPr/>
        </p:nvSpPr>
        <p:spPr bwMode="auto">
          <a:xfrm flipV="1">
            <a:off x="5537200" y="3067050"/>
            <a:ext cx="1270000" cy="682625"/>
          </a:xfrm>
          <a:prstGeom prst="line">
            <a:avLst/>
          </a:prstGeom>
          <a:noFill/>
          <a:ln w="38100">
            <a:solidFill>
              <a:srgbClr val="124A91"/>
            </a:solidFill>
            <a:round/>
            <a:headEnd/>
            <a:tailEnd type="triangle" w="med" len="med"/>
          </a:ln>
        </p:spPr>
        <p:txBody>
          <a:bodyPr wrap="none" anchor="ctr"/>
          <a:lstStyle/>
          <a:p>
            <a:endParaRPr lang="en-US"/>
          </a:p>
        </p:txBody>
      </p:sp>
      <p:sp>
        <p:nvSpPr>
          <p:cNvPr id="16393" name="Line 29"/>
          <p:cNvSpPr>
            <a:spLocks noChangeShapeType="1"/>
          </p:cNvSpPr>
          <p:nvPr/>
        </p:nvSpPr>
        <p:spPr bwMode="auto">
          <a:xfrm flipV="1">
            <a:off x="4572000" y="2952750"/>
            <a:ext cx="0" cy="419100"/>
          </a:xfrm>
          <a:prstGeom prst="line">
            <a:avLst/>
          </a:prstGeom>
          <a:noFill/>
          <a:ln w="38100">
            <a:solidFill>
              <a:srgbClr val="124A91"/>
            </a:solidFill>
            <a:round/>
            <a:headEnd/>
            <a:tailEnd type="triangle" w="med" len="med"/>
          </a:ln>
        </p:spPr>
        <p:txBody>
          <a:bodyPr wrap="none" anchor="ctr"/>
          <a:lstStyle/>
          <a:p>
            <a:endParaRPr lang="en-US"/>
          </a:p>
        </p:txBody>
      </p:sp>
      <p:pic>
        <p:nvPicPr>
          <p:cNvPr id="16394" name="Picture 6"/>
          <p:cNvPicPr>
            <a:picLocks noChangeAspect="1" noChangeArrowheads="1"/>
          </p:cNvPicPr>
          <p:nvPr/>
        </p:nvPicPr>
        <p:blipFill>
          <a:blip r:embed="rId5" cstate="print"/>
          <a:srcRect/>
          <a:stretch>
            <a:fillRect/>
          </a:stretch>
        </p:blipFill>
        <p:spPr bwMode="auto">
          <a:xfrm>
            <a:off x="3219450" y="3663950"/>
            <a:ext cx="2886075" cy="2117725"/>
          </a:xfrm>
          <a:prstGeom prst="rect">
            <a:avLst/>
          </a:prstGeom>
          <a:noFill/>
          <a:ln w="9525">
            <a:noFill/>
            <a:miter lim="800000"/>
            <a:headEnd/>
            <a:tailEnd/>
          </a:ln>
        </p:spPr>
      </p:pic>
      <p:sp>
        <p:nvSpPr>
          <p:cNvPr id="13323" name="Rectangle 28"/>
          <p:cNvSpPr>
            <a:spLocks noChangeArrowheads="1"/>
          </p:cNvSpPr>
          <p:nvPr/>
        </p:nvSpPr>
        <p:spPr bwMode="auto">
          <a:xfrm>
            <a:off x="3552825" y="5989638"/>
            <a:ext cx="2286000" cy="615950"/>
          </a:xfrm>
          <a:prstGeom prst="rect">
            <a:avLst/>
          </a:prstGeom>
          <a:noFill/>
          <a:ln w="9525">
            <a:noFill/>
            <a:miter lim="800000"/>
            <a:headEnd/>
            <a:tailEnd/>
          </a:ln>
        </p:spPr>
        <p:txBody>
          <a:bodyPr>
            <a:spAutoFit/>
          </a:bodyPr>
          <a:lstStyle/>
          <a:p>
            <a:pPr algn="ctr" eaLnBrk="0" hangingPunct="0">
              <a:lnSpc>
                <a:spcPct val="85000"/>
              </a:lnSpc>
              <a:defRPr/>
            </a:pPr>
            <a:r>
              <a:rPr lang="en-US" sz="1800" b="1" dirty="0">
                <a:solidFill>
                  <a:schemeClr val="accent1">
                    <a:lumMod val="75000"/>
                  </a:schemeClr>
                </a:solidFill>
                <a:latin typeface="Arial Black" pitchFamily="34" charset="0"/>
              </a:rPr>
              <a:t>ENGINEERING</a:t>
            </a:r>
            <a:endParaRPr lang="en-US" sz="1300" b="1" dirty="0">
              <a:solidFill>
                <a:schemeClr val="accent1">
                  <a:lumMod val="75000"/>
                </a:schemeClr>
              </a:solidFill>
              <a:latin typeface="Arial Black" pitchFamily="34" charset="0"/>
            </a:endParaRPr>
          </a:p>
          <a:p>
            <a:pPr algn="ctr" eaLnBrk="0" hangingPunct="0">
              <a:defRPr/>
            </a:pPr>
            <a:endParaRPr lang="en-US" sz="2800" b="1" baseline="-25000" dirty="0">
              <a:solidFill>
                <a:srgbClr val="AEBBDB"/>
              </a:solidFill>
              <a:latin typeface="Times"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0" name="Rectangle 30"/>
          <p:cNvSpPr>
            <a:spLocks noChangeArrowheads="1"/>
          </p:cNvSpPr>
          <p:nvPr/>
        </p:nvSpPr>
        <p:spPr bwMode="auto">
          <a:xfrm>
            <a:off x="339725" y="2025650"/>
            <a:ext cx="2671763" cy="4100513"/>
          </a:xfrm>
          <a:prstGeom prst="rect">
            <a:avLst/>
          </a:prstGeom>
          <a:solidFill>
            <a:srgbClr val="D6DDE9"/>
          </a:solidFill>
          <a:ln w="3175">
            <a:solidFill>
              <a:srgbClr val="B3B3B3"/>
            </a:solidFill>
            <a:miter lim="800000"/>
            <a:headEnd/>
            <a:tailEnd/>
          </a:ln>
          <a:effectLst>
            <a:outerShdw dist="17961" dir="2700000" algn="ctr" rotWithShape="0">
              <a:srgbClr val="B3B3B3"/>
            </a:outerShdw>
          </a:effectLst>
        </p:spPr>
        <p:txBody>
          <a:bodyPr wrap="none" anchor="ctr"/>
          <a:lstStyle/>
          <a:p>
            <a:pPr eaLnBrk="0" hangingPunct="0">
              <a:defRPr/>
            </a:pPr>
            <a:endParaRPr lang="en-US">
              <a:latin typeface="Arial" charset="0"/>
              <a:ea typeface="ＭＳ Ｐゴシック" pitchFamily="1" charset="-128"/>
              <a:cs typeface="+mn-cs"/>
            </a:endParaRPr>
          </a:p>
        </p:txBody>
      </p:sp>
      <p:sp>
        <p:nvSpPr>
          <p:cNvPr id="17411" name="Rectangle 31"/>
          <p:cNvSpPr>
            <a:spLocks noChangeArrowheads="1"/>
          </p:cNvSpPr>
          <p:nvPr/>
        </p:nvSpPr>
        <p:spPr bwMode="auto">
          <a:xfrm>
            <a:off x="339725" y="1609725"/>
            <a:ext cx="2673350" cy="555625"/>
          </a:xfrm>
          <a:prstGeom prst="rect">
            <a:avLst/>
          </a:prstGeom>
          <a:solidFill>
            <a:srgbClr val="124A91"/>
          </a:solidFill>
          <a:ln w="3175">
            <a:solidFill>
              <a:srgbClr val="B3B3B3"/>
            </a:solidFill>
            <a:miter lim="800000"/>
            <a:headEnd/>
            <a:tailEnd/>
          </a:ln>
        </p:spPr>
        <p:txBody>
          <a:bodyPr wrap="none" anchor="ctr"/>
          <a:lstStyle/>
          <a:p>
            <a:pPr algn="ctr" eaLnBrk="0" hangingPunct="0"/>
            <a:r>
              <a:rPr lang="en-US" sz="1400" b="1">
                <a:solidFill>
                  <a:schemeClr val="bg1"/>
                </a:solidFill>
                <a:latin typeface="Helvetica" pitchFamily="34" charset="0"/>
              </a:rPr>
              <a:t>Weapons &amp;</a:t>
            </a:r>
          </a:p>
          <a:p>
            <a:pPr algn="ctr" eaLnBrk="0" hangingPunct="0"/>
            <a:r>
              <a:rPr lang="en-US" sz="1400" b="1">
                <a:solidFill>
                  <a:schemeClr val="bg1"/>
                </a:solidFill>
                <a:latin typeface="Helvetica" pitchFamily="34" charset="0"/>
              </a:rPr>
              <a:t>Complex Integration</a:t>
            </a:r>
            <a:endParaRPr lang="en-US" sz="1400" b="1">
              <a:latin typeface="Helvetica" pitchFamily="34" charset="0"/>
            </a:endParaRPr>
          </a:p>
        </p:txBody>
      </p:sp>
      <p:sp>
        <p:nvSpPr>
          <p:cNvPr id="133148" name="Rectangle 28"/>
          <p:cNvSpPr>
            <a:spLocks noChangeArrowheads="1"/>
          </p:cNvSpPr>
          <p:nvPr/>
        </p:nvSpPr>
        <p:spPr bwMode="auto">
          <a:xfrm>
            <a:off x="3235325" y="2176463"/>
            <a:ext cx="2671763" cy="3949700"/>
          </a:xfrm>
          <a:prstGeom prst="rect">
            <a:avLst/>
          </a:prstGeom>
          <a:solidFill>
            <a:srgbClr val="D6DDE9"/>
          </a:solidFill>
          <a:ln w="3175">
            <a:solidFill>
              <a:srgbClr val="B3B3B3"/>
            </a:solidFill>
            <a:miter lim="800000"/>
            <a:headEnd/>
            <a:tailEnd/>
          </a:ln>
          <a:effectLst>
            <a:outerShdw dist="17961" dir="2700000" algn="ctr" rotWithShape="0">
              <a:srgbClr val="B3B3B3"/>
            </a:outerShdw>
          </a:effectLst>
        </p:spPr>
        <p:txBody>
          <a:bodyPr wrap="none" anchor="ctr"/>
          <a:lstStyle/>
          <a:p>
            <a:pPr eaLnBrk="0" hangingPunct="0">
              <a:defRPr/>
            </a:pPr>
            <a:endParaRPr lang="en-US">
              <a:latin typeface="Arial" charset="0"/>
              <a:ea typeface="ＭＳ Ｐゴシック" pitchFamily="1" charset="-128"/>
              <a:cs typeface="+mn-cs"/>
            </a:endParaRPr>
          </a:p>
        </p:txBody>
      </p:sp>
      <p:sp>
        <p:nvSpPr>
          <p:cNvPr id="17413" name="Rectangle 29"/>
          <p:cNvSpPr>
            <a:spLocks noChangeArrowheads="1"/>
          </p:cNvSpPr>
          <p:nvPr/>
        </p:nvSpPr>
        <p:spPr bwMode="auto">
          <a:xfrm>
            <a:off x="3235325" y="1609725"/>
            <a:ext cx="2673350" cy="558800"/>
          </a:xfrm>
          <a:prstGeom prst="rect">
            <a:avLst/>
          </a:prstGeom>
          <a:solidFill>
            <a:srgbClr val="124A91"/>
          </a:solidFill>
          <a:ln w="3175">
            <a:solidFill>
              <a:srgbClr val="B3B3B3"/>
            </a:solidFill>
            <a:miter lim="800000"/>
            <a:headEnd/>
            <a:tailEnd/>
          </a:ln>
        </p:spPr>
        <p:txBody>
          <a:bodyPr wrap="none" anchor="ctr"/>
          <a:lstStyle/>
          <a:p>
            <a:pPr algn="ctr" eaLnBrk="0" hangingPunct="0"/>
            <a:r>
              <a:rPr lang="en-US" sz="1400" b="1">
                <a:solidFill>
                  <a:schemeClr val="bg1"/>
                </a:solidFill>
                <a:latin typeface="Helvetica" pitchFamily="34" charset="0"/>
              </a:rPr>
              <a:t>NIF &amp; Photon Science</a:t>
            </a:r>
            <a:endParaRPr lang="en-US" sz="1400" b="1">
              <a:latin typeface="Helvetica" pitchFamily="34" charset="0"/>
            </a:endParaRPr>
          </a:p>
        </p:txBody>
      </p:sp>
      <p:sp>
        <p:nvSpPr>
          <p:cNvPr id="133146" name="Rectangle 26"/>
          <p:cNvSpPr>
            <a:spLocks noChangeArrowheads="1"/>
          </p:cNvSpPr>
          <p:nvPr/>
        </p:nvSpPr>
        <p:spPr bwMode="auto">
          <a:xfrm>
            <a:off x="6156325" y="2025650"/>
            <a:ext cx="2671763" cy="4100513"/>
          </a:xfrm>
          <a:prstGeom prst="rect">
            <a:avLst/>
          </a:prstGeom>
          <a:solidFill>
            <a:srgbClr val="D6DDE9"/>
          </a:solidFill>
          <a:ln w="3175">
            <a:solidFill>
              <a:srgbClr val="B3B3B3"/>
            </a:solidFill>
            <a:miter lim="800000"/>
            <a:headEnd/>
            <a:tailEnd/>
          </a:ln>
          <a:effectLst>
            <a:outerShdw dist="17961" dir="2700000" algn="ctr" rotWithShape="0">
              <a:srgbClr val="B3B3B3"/>
            </a:outerShdw>
          </a:effectLst>
        </p:spPr>
        <p:txBody>
          <a:bodyPr wrap="none" anchor="ctr"/>
          <a:lstStyle/>
          <a:p>
            <a:pPr eaLnBrk="0" hangingPunct="0">
              <a:defRPr/>
            </a:pPr>
            <a:endParaRPr lang="en-US">
              <a:latin typeface="Arial" charset="0"/>
              <a:ea typeface="ＭＳ Ｐゴシック" pitchFamily="1" charset="-128"/>
              <a:cs typeface="+mn-cs"/>
            </a:endParaRPr>
          </a:p>
        </p:txBody>
      </p:sp>
      <p:sp>
        <p:nvSpPr>
          <p:cNvPr id="17415" name="Rectangle 27"/>
          <p:cNvSpPr>
            <a:spLocks noChangeArrowheads="1"/>
          </p:cNvSpPr>
          <p:nvPr/>
        </p:nvSpPr>
        <p:spPr bwMode="auto">
          <a:xfrm>
            <a:off x="6156325" y="1609725"/>
            <a:ext cx="2673350" cy="558800"/>
          </a:xfrm>
          <a:prstGeom prst="rect">
            <a:avLst/>
          </a:prstGeom>
          <a:solidFill>
            <a:srgbClr val="124A91"/>
          </a:solidFill>
          <a:ln w="3175">
            <a:solidFill>
              <a:srgbClr val="B3B3B3"/>
            </a:solidFill>
            <a:miter lim="800000"/>
            <a:headEnd/>
            <a:tailEnd/>
          </a:ln>
        </p:spPr>
        <p:txBody>
          <a:bodyPr wrap="none" anchor="ctr"/>
          <a:lstStyle/>
          <a:p>
            <a:pPr algn="ctr" eaLnBrk="0" hangingPunct="0"/>
            <a:r>
              <a:rPr lang="en-US" sz="1400" b="1">
                <a:solidFill>
                  <a:schemeClr val="bg1"/>
                </a:solidFill>
                <a:latin typeface="Helvetica" pitchFamily="34" charset="0"/>
              </a:rPr>
              <a:t>Global Security</a:t>
            </a:r>
            <a:endParaRPr lang="en-US" sz="1400" b="1">
              <a:latin typeface="Helvetica" pitchFamily="34" charset="0"/>
            </a:endParaRPr>
          </a:p>
        </p:txBody>
      </p:sp>
      <p:sp>
        <p:nvSpPr>
          <p:cNvPr id="17416" name="Rectangle 2"/>
          <p:cNvSpPr>
            <a:spLocks noGrp="1" noChangeArrowheads="1"/>
          </p:cNvSpPr>
          <p:nvPr>
            <p:ph type="title"/>
          </p:nvPr>
        </p:nvSpPr>
        <p:spPr>
          <a:xfrm>
            <a:off x="549275" y="287338"/>
            <a:ext cx="8031163" cy="809625"/>
          </a:xfrm>
        </p:spPr>
        <p:txBody>
          <a:bodyPr/>
          <a:lstStyle/>
          <a:p>
            <a:pPr eaLnBrk="1" hangingPunct="1"/>
            <a:r>
              <a:rPr lang="en-US" dirty="0" smtClean="0">
                <a:solidFill>
                  <a:srgbClr val="064F96"/>
                </a:solidFill>
              </a:rPr>
              <a:t>LLNL program needs dominate Engineering’s  workforce planning</a:t>
            </a:r>
            <a:endParaRPr lang="en-US" dirty="0" smtClean="0"/>
          </a:p>
        </p:txBody>
      </p:sp>
      <p:sp>
        <p:nvSpPr>
          <p:cNvPr id="17417" name="Rectangle 13"/>
          <p:cNvSpPr>
            <a:spLocks noChangeArrowheads="1"/>
          </p:cNvSpPr>
          <p:nvPr/>
        </p:nvSpPr>
        <p:spPr bwMode="auto">
          <a:xfrm>
            <a:off x="349250" y="2336800"/>
            <a:ext cx="2800350" cy="2906713"/>
          </a:xfrm>
          <a:prstGeom prst="rect">
            <a:avLst/>
          </a:prstGeom>
          <a:noFill/>
          <a:ln w="9525">
            <a:noFill/>
            <a:miter lim="800000"/>
            <a:headEnd/>
            <a:tailEnd/>
          </a:ln>
        </p:spPr>
        <p:txBody>
          <a:bodyPr/>
          <a:lstStyle/>
          <a:p>
            <a:pPr marL="177800" indent="-177800" eaLnBrk="0" hangingPunct="0">
              <a:spcAft>
                <a:spcPct val="25000"/>
              </a:spcAft>
              <a:buClr>
                <a:schemeClr val="accent2"/>
              </a:buClr>
              <a:buFont typeface="Wingdings" pitchFamily="2" charset="2"/>
              <a:buChar char="§"/>
            </a:pPr>
            <a:r>
              <a:rPr lang="en-US" sz="1400"/>
              <a:t>Weapons engineering: design, development, ground &amp; flight testing</a:t>
            </a:r>
          </a:p>
          <a:p>
            <a:pPr marL="177800" indent="-177800" eaLnBrk="0" hangingPunct="0">
              <a:spcAft>
                <a:spcPct val="25000"/>
              </a:spcAft>
              <a:buClr>
                <a:schemeClr val="accent2"/>
              </a:buClr>
              <a:buFont typeface="Wingdings" pitchFamily="2" charset="2"/>
              <a:buChar char="§"/>
            </a:pPr>
            <a:r>
              <a:rPr lang="en-US" sz="1400"/>
              <a:t>Design &amp; fielding experiments</a:t>
            </a:r>
          </a:p>
          <a:p>
            <a:pPr marL="177800" indent="-177800" eaLnBrk="0" hangingPunct="0">
              <a:spcAft>
                <a:spcPct val="25000"/>
              </a:spcAft>
              <a:buClr>
                <a:schemeClr val="accent2"/>
              </a:buClr>
              <a:buFont typeface="Wingdings" pitchFamily="2" charset="2"/>
              <a:buChar char="§"/>
            </a:pPr>
            <a:r>
              <a:rPr lang="en-US" sz="1400"/>
              <a:t>Code development</a:t>
            </a:r>
          </a:p>
          <a:p>
            <a:pPr marL="177800" indent="-177800" eaLnBrk="0" hangingPunct="0">
              <a:spcAft>
                <a:spcPct val="25000"/>
              </a:spcAft>
              <a:buClr>
                <a:schemeClr val="accent2"/>
              </a:buClr>
              <a:buFont typeface="Wingdings" pitchFamily="2" charset="2"/>
              <a:buChar char="§"/>
            </a:pPr>
            <a:r>
              <a:rPr lang="en-US" sz="1400"/>
              <a:t>Composite Materials</a:t>
            </a:r>
          </a:p>
          <a:p>
            <a:pPr marL="177800" indent="-177800" eaLnBrk="0" hangingPunct="0">
              <a:spcAft>
                <a:spcPct val="25000"/>
              </a:spcAft>
              <a:buClr>
                <a:schemeClr val="accent2"/>
              </a:buClr>
              <a:buFont typeface="Wingdings" pitchFamily="2" charset="2"/>
              <a:buChar char="§"/>
            </a:pPr>
            <a:r>
              <a:rPr lang="en-US" sz="1400"/>
              <a:t>Pulse Power</a:t>
            </a:r>
          </a:p>
          <a:p>
            <a:pPr marL="177800" indent="-177800" eaLnBrk="0" hangingPunct="0">
              <a:spcAft>
                <a:spcPct val="25000"/>
              </a:spcAft>
              <a:buClr>
                <a:schemeClr val="accent2"/>
              </a:buClr>
              <a:buFont typeface="Wingdings" pitchFamily="2" charset="2"/>
              <a:buChar char="§"/>
            </a:pPr>
            <a:r>
              <a:rPr lang="en-US" sz="1400"/>
              <a:t>Precision engineering and manufacturing</a:t>
            </a:r>
          </a:p>
        </p:txBody>
      </p:sp>
      <p:sp>
        <p:nvSpPr>
          <p:cNvPr id="14346" name="Rectangle 14"/>
          <p:cNvSpPr>
            <a:spLocks noChangeArrowheads="1"/>
          </p:cNvSpPr>
          <p:nvPr/>
        </p:nvSpPr>
        <p:spPr bwMode="auto">
          <a:xfrm>
            <a:off x="3263900" y="2336800"/>
            <a:ext cx="2705100" cy="2349500"/>
          </a:xfrm>
          <a:prstGeom prst="rect">
            <a:avLst/>
          </a:prstGeom>
          <a:noFill/>
          <a:ln w="9525">
            <a:noFill/>
            <a:miter lim="800000"/>
            <a:headEnd/>
            <a:tailEnd/>
          </a:ln>
        </p:spPr>
        <p:txBody>
          <a:bodyPr/>
          <a:lstStyle/>
          <a:p>
            <a:pPr marL="177800" indent="-177800" eaLnBrk="0" hangingPunct="0">
              <a:spcAft>
                <a:spcPct val="25000"/>
              </a:spcAft>
              <a:buClr>
                <a:schemeClr val="accent2"/>
              </a:buClr>
              <a:buFont typeface="Wingdings" pitchFamily="2" charset="2"/>
              <a:buChar char="§"/>
              <a:defRPr/>
            </a:pPr>
            <a:r>
              <a:rPr lang="en-US" sz="1400" dirty="0"/>
              <a:t>Laser subsystems production and commissioning</a:t>
            </a:r>
          </a:p>
          <a:p>
            <a:pPr marL="520700" lvl="1" indent="-177800" eaLnBrk="0" hangingPunct="0">
              <a:spcAft>
                <a:spcPct val="25000"/>
              </a:spcAft>
              <a:buClr>
                <a:schemeClr val="accent2"/>
              </a:buClr>
              <a:buFontTx/>
              <a:buChar char="•"/>
              <a:defRPr/>
            </a:pPr>
            <a:r>
              <a:rPr lang="en-US" sz="1400" dirty="0"/>
              <a:t>Concurrent production and optical assembly</a:t>
            </a:r>
          </a:p>
          <a:p>
            <a:pPr marL="520700" lvl="1" indent="-177800" eaLnBrk="0" hangingPunct="0">
              <a:spcAft>
                <a:spcPct val="25000"/>
              </a:spcAft>
              <a:buClr>
                <a:schemeClr val="accent2"/>
              </a:buClr>
              <a:buFontTx/>
              <a:buChar char="•"/>
              <a:defRPr/>
            </a:pPr>
            <a:r>
              <a:rPr lang="en-US" sz="1400" dirty="0"/>
              <a:t>Concurrent assembly, commissioning, and experiments</a:t>
            </a:r>
          </a:p>
          <a:p>
            <a:pPr marL="63500" indent="-177800" eaLnBrk="0" hangingPunct="0">
              <a:spcAft>
                <a:spcPct val="25000"/>
              </a:spcAft>
              <a:buClr>
                <a:schemeClr val="accent2"/>
              </a:buClr>
              <a:buFontTx/>
              <a:buChar char="•"/>
              <a:defRPr/>
            </a:pPr>
            <a:r>
              <a:rPr lang="en-US" sz="1400" dirty="0"/>
              <a:t>Diagnostics</a:t>
            </a:r>
          </a:p>
          <a:p>
            <a:pPr marL="63500" indent="-177800" eaLnBrk="0" hangingPunct="0">
              <a:spcAft>
                <a:spcPct val="25000"/>
              </a:spcAft>
              <a:buClr>
                <a:schemeClr val="accent2"/>
              </a:buClr>
              <a:buFontTx/>
              <a:buChar char="•"/>
              <a:defRPr/>
            </a:pPr>
            <a:r>
              <a:rPr lang="en-US" sz="1400" dirty="0"/>
              <a:t>Instrumentation &amp; Controls</a:t>
            </a:r>
          </a:p>
        </p:txBody>
      </p:sp>
      <p:sp>
        <p:nvSpPr>
          <p:cNvPr id="17419" name="Rectangle 15"/>
          <p:cNvSpPr>
            <a:spLocks noChangeArrowheads="1"/>
          </p:cNvSpPr>
          <p:nvPr/>
        </p:nvSpPr>
        <p:spPr bwMode="auto">
          <a:xfrm>
            <a:off x="6188075" y="2336800"/>
            <a:ext cx="2590800" cy="2603500"/>
          </a:xfrm>
          <a:prstGeom prst="rect">
            <a:avLst/>
          </a:prstGeom>
          <a:noFill/>
          <a:ln w="9525">
            <a:noFill/>
            <a:miter lim="800000"/>
            <a:headEnd/>
            <a:tailEnd/>
          </a:ln>
        </p:spPr>
        <p:txBody>
          <a:bodyPr/>
          <a:lstStyle/>
          <a:p>
            <a:pPr marL="177800" indent="-177800" eaLnBrk="0" hangingPunct="0">
              <a:spcAft>
                <a:spcPct val="25000"/>
              </a:spcAft>
              <a:buClr>
                <a:schemeClr val="accent2"/>
              </a:buClr>
              <a:buFont typeface="Wingdings" pitchFamily="2" charset="2"/>
              <a:buChar char="§"/>
            </a:pPr>
            <a:r>
              <a:rPr lang="en-US" sz="1400"/>
              <a:t>Strong role for Engineering in Department of Homeland Security and other Federal agencies</a:t>
            </a:r>
          </a:p>
          <a:p>
            <a:pPr marL="520700" lvl="1" indent="-177800" eaLnBrk="0" hangingPunct="0">
              <a:spcAft>
                <a:spcPct val="25000"/>
              </a:spcAft>
              <a:buClr>
                <a:schemeClr val="accent2"/>
              </a:buClr>
              <a:buFontTx/>
              <a:buChar char="•"/>
            </a:pPr>
            <a:r>
              <a:rPr lang="en-US" sz="1400"/>
              <a:t>Rapid prototyping/</a:t>
            </a:r>
            <a:br>
              <a:rPr lang="en-US" sz="1400"/>
            </a:br>
            <a:r>
              <a:rPr lang="en-US" sz="1400"/>
              <a:t>demo/deployment</a:t>
            </a:r>
          </a:p>
          <a:p>
            <a:pPr marL="520700" lvl="1" indent="-177800" eaLnBrk="0" hangingPunct="0">
              <a:spcAft>
                <a:spcPct val="25000"/>
              </a:spcAft>
              <a:buClr>
                <a:schemeClr val="accent2"/>
              </a:buClr>
              <a:buFontTx/>
              <a:buChar char="•"/>
            </a:pPr>
            <a:r>
              <a:rPr lang="en-US" sz="1400"/>
              <a:t>Transfer to industry for manufacture</a:t>
            </a:r>
          </a:p>
          <a:p>
            <a:pPr marL="520700" lvl="1" indent="-177800" eaLnBrk="0" hangingPunct="0">
              <a:spcAft>
                <a:spcPct val="25000"/>
              </a:spcAft>
              <a:buClr>
                <a:schemeClr val="accent2"/>
              </a:buClr>
              <a:buFontTx/>
              <a:buChar char="•"/>
            </a:pPr>
            <a:r>
              <a:rPr lang="en-US" sz="1400"/>
              <a:t>Detection</a:t>
            </a:r>
          </a:p>
          <a:p>
            <a:pPr marL="520700" lvl="1" indent="-177800" eaLnBrk="0" hangingPunct="0">
              <a:spcAft>
                <a:spcPct val="25000"/>
              </a:spcAft>
              <a:buClr>
                <a:schemeClr val="accent2"/>
              </a:buClr>
              <a:buFontTx/>
              <a:buChar char="•"/>
            </a:pPr>
            <a:r>
              <a:rPr lang="en-US" sz="1400"/>
              <a:t>Intelligence data analysis</a:t>
            </a:r>
          </a:p>
        </p:txBody>
      </p:sp>
      <p:pic>
        <p:nvPicPr>
          <p:cNvPr id="17420" name="Picture 32" descr="logo-small"/>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11275" y="5262563"/>
            <a:ext cx="730250" cy="627062"/>
          </a:xfrm>
          <a:prstGeom prst="rect">
            <a:avLst/>
          </a:prstGeom>
          <a:noFill/>
          <a:ln w="9525">
            <a:noFill/>
            <a:miter lim="800000"/>
            <a:headEnd/>
            <a:tailEnd/>
          </a:ln>
        </p:spPr>
      </p:pic>
      <p:sp>
        <p:nvSpPr>
          <p:cNvPr id="17421" name="Text Box 34"/>
          <p:cNvSpPr txBox="1">
            <a:spLocks noChangeArrowheads="1"/>
          </p:cNvSpPr>
          <p:nvPr/>
        </p:nvSpPr>
        <p:spPr bwMode="auto">
          <a:xfrm>
            <a:off x="6734175" y="5437188"/>
            <a:ext cx="1620838" cy="366712"/>
          </a:xfrm>
          <a:prstGeom prst="rect">
            <a:avLst/>
          </a:prstGeom>
          <a:noFill/>
          <a:ln w="9525">
            <a:noFill/>
            <a:miter lim="800000"/>
            <a:headEnd/>
            <a:tailEnd/>
          </a:ln>
        </p:spPr>
        <p:txBody>
          <a:bodyPr wrap="none">
            <a:spAutoFit/>
          </a:bodyPr>
          <a:lstStyle/>
          <a:p>
            <a:pPr eaLnBrk="0" hangingPunct="0"/>
            <a:r>
              <a:rPr lang="en-US" sz="1800">
                <a:solidFill>
                  <a:srgbClr val="0D3C78"/>
                </a:solidFill>
                <a:latin typeface="Myriad Pro"/>
              </a:rPr>
              <a:t>Global Security</a:t>
            </a:r>
            <a:endParaRPr lang="en-US" sz="1800">
              <a:solidFill>
                <a:srgbClr val="0D3C78"/>
              </a:solidFill>
            </a:endParaRPr>
          </a:p>
        </p:txBody>
      </p:sp>
      <p:grpSp>
        <p:nvGrpSpPr>
          <p:cNvPr id="2" name="Group 39"/>
          <p:cNvGrpSpPr>
            <a:grpSpLocks/>
          </p:cNvGrpSpPr>
          <p:nvPr/>
        </p:nvGrpSpPr>
        <p:grpSpPr bwMode="auto">
          <a:xfrm>
            <a:off x="3436938" y="5359400"/>
            <a:ext cx="2386012" cy="488950"/>
            <a:chOff x="2165" y="3376"/>
            <a:chExt cx="1503" cy="308"/>
          </a:xfrm>
        </p:grpSpPr>
        <p:pic>
          <p:nvPicPr>
            <p:cNvPr id="17423" name="Picture 36" descr="hm_nif_logo"/>
            <p:cNvPicPr>
              <a:picLocks noChangeAspect="1" noChangeArrowheads="1"/>
            </p:cNvPicPr>
            <p:nvPr/>
          </p:nvPicPr>
          <p:blipFill>
            <a:blip r:embed="rId3" cstate="print"/>
            <a:srcRect/>
            <a:stretch>
              <a:fillRect/>
            </a:stretch>
          </p:blipFill>
          <p:spPr bwMode="auto">
            <a:xfrm>
              <a:off x="2165" y="3406"/>
              <a:ext cx="299" cy="237"/>
            </a:xfrm>
            <a:prstGeom prst="rect">
              <a:avLst/>
            </a:prstGeom>
            <a:noFill/>
            <a:ln w="9525">
              <a:noFill/>
              <a:miter lim="800000"/>
              <a:headEnd/>
              <a:tailEnd/>
            </a:ln>
          </p:spPr>
        </p:pic>
        <p:sp>
          <p:nvSpPr>
            <p:cNvPr id="17424" name="Text Box 37"/>
            <p:cNvSpPr txBox="1">
              <a:spLocks noChangeArrowheads="1"/>
            </p:cNvSpPr>
            <p:nvPr/>
          </p:nvSpPr>
          <p:spPr bwMode="auto">
            <a:xfrm>
              <a:off x="2454" y="3376"/>
              <a:ext cx="1214" cy="308"/>
            </a:xfrm>
            <a:prstGeom prst="rect">
              <a:avLst/>
            </a:prstGeom>
            <a:noFill/>
            <a:ln w="9525">
              <a:noFill/>
              <a:miter lim="800000"/>
              <a:headEnd/>
              <a:tailEnd/>
            </a:ln>
          </p:spPr>
          <p:txBody>
            <a:bodyPr wrap="none">
              <a:spAutoFit/>
            </a:bodyPr>
            <a:lstStyle/>
            <a:p>
              <a:pPr eaLnBrk="0" hangingPunct="0"/>
              <a:r>
                <a:rPr lang="en-US" sz="1300">
                  <a:solidFill>
                    <a:srgbClr val="0D3C78"/>
                  </a:solidFill>
                </a:rPr>
                <a:t>National Ignition Facility</a:t>
              </a:r>
            </a:p>
            <a:p>
              <a:pPr eaLnBrk="0" hangingPunct="0"/>
              <a:r>
                <a:rPr lang="en-US" sz="1300">
                  <a:solidFill>
                    <a:srgbClr val="0D3C78"/>
                  </a:solidFill>
                </a:rPr>
                <a:t>&amp; Photon Science</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4572000" y="1238251"/>
            <a:ext cx="4572000" cy="1371600"/>
          </a:xfrm>
        </p:spPr>
        <p:txBody>
          <a:bodyPr/>
          <a:lstStyle/>
          <a:p>
            <a:pPr marL="228600" indent="-228600" eaLnBrk="1" hangingPunct="1">
              <a:spcBef>
                <a:spcPct val="0"/>
              </a:spcBef>
              <a:spcAft>
                <a:spcPts val="0"/>
              </a:spcAft>
            </a:pPr>
            <a:r>
              <a:rPr lang="en-US" sz="1800" smtClean="0">
                <a:solidFill>
                  <a:schemeClr val="accent2">
                    <a:lumMod val="75000"/>
                  </a:schemeClr>
                </a:solidFill>
                <a:ea typeface="ＭＳ Ｐゴシック"/>
                <a:cs typeface="ＭＳ Ｐゴシック"/>
              </a:rPr>
              <a:t>Project management</a:t>
            </a:r>
          </a:p>
          <a:p>
            <a:pPr marL="228600" indent="-228600" eaLnBrk="1" hangingPunct="1">
              <a:spcBef>
                <a:spcPct val="0"/>
              </a:spcBef>
              <a:spcAft>
                <a:spcPts val="0"/>
              </a:spcAft>
            </a:pPr>
            <a:r>
              <a:rPr lang="en-US" sz="1800" smtClean="0">
                <a:solidFill>
                  <a:schemeClr val="accent2">
                    <a:lumMod val="75000"/>
                  </a:schemeClr>
                </a:solidFill>
                <a:ea typeface="ＭＳ Ｐゴシック"/>
                <a:cs typeface="ＭＳ Ｐゴシック"/>
              </a:rPr>
              <a:t>Project and engineering procedures</a:t>
            </a:r>
          </a:p>
          <a:p>
            <a:pPr marL="228600" indent="-228600" eaLnBrk="1" hangingPunct="1">
              <a:spcBef>
                <a:spcPct val="0"/>
              </a:spcBef>
              <a:spcAft>
                <a:spcPts val="0"/>
              </a:spcAft>
            </a:pPr>
            <a:r>
              <a:rPr lang="en-US" sz="1800" smtClean="0">
                <a:solidFill>
                  <a:schemeClr val="accent2">
                    <a:lumMod val="75000"/>
                  </a:schemeClr>
                </a:solidFill>
                <a:ea typeface="ＭＳ Ｐゴシック"/>
                <a:cs typeface="ＭＳ Ｐゴシック"/>
              </a:rPr>
              <a:t>Engineering standards</a:t>
            </a:r>
          </a:p>
        </p:txBody>
      </p:sp>
      <p:pic>
        <p:nvPicPr>
          <p:cNvPr id="18435" name="Picture 5" descr="new_collage"/>
          <p:cNvPicPr>
            <a:picLocks noChangeAspect="1" noChangeArrowheads="1"/>
          </p:cNvPicPr>
          <p:nvPr/>
        </p:nvPicPr>
        <p:blipFill>
          <a:blip r:embed="rId2" cstate="print"/>
          <a:srcRect/>
          <a:stretch>
            <a:fillRect/>
          </a:stretch>
        </p:blipFill>
        <p:spPr bwMode="auto">
          <a:xfrm>
            <a:off x="1116013" y="2597150"/>
            <a:ext cx="6911975" cy="3579813"/>
          </a:xfrm>
          <a:prstGeom prst="rect">
            <a:avLst/>
          </a:prstGeom>
          <a:noFill/>
          <a:ln w="9525">
            <a:noFill/>
            <a:miter lim="800000"/>
            <a:headEnd/>
            <a:tailEnd/>
          </a:ln>
        </p:spPr>
      </p:pic>
      <p:sp>
        <p:nvSpPr>
          <p:cNvPr id="18436" name="Rectangle 6"/>
          <p:cNvSpPr>
            <a:spLocks noChangeArrowheads="1"/>
          </p:cNvSpPr>
          <p:nvPr/>
        </p:nvSpPr>
        <p:spPr bwMode="auto">
          <a:xfrm>
            <a:off x="457200" y="1238251"/>
            <a:ext cx="4114800" cy="1200150"/>
          </a:xfrm>
          <a:prstGeom prst="rect">
            <a:avLst/>
          </a:prstGeom>
          <a:noFill/>
          <a:ln w="9525">
            <a:noFill/>
            <a:miter lim="800000"/>
            <a:headEnd/>
            <a:tailEnd/>
          </a:ln>
        </p:spPr>
        <p:txBody>
          <a:bodyPr/>
          <a:lstStyle/>
          <a:p>
            <a:pPr marL="228600" indent="-228600" eaLnBrk="0" hangingPunct="0">
              <a:spcAft>
                <a:spcPts val="0"/>
              </a:spcAft>
              <a:buClr>
                <a:schemeClr val="accent2"/>
              </a:buClr>
              <a:buFont typeface="Wingdings" pitchFamily="2" charset="2"/>
              <a:buChar char="§"/>
            </a:pPr>
            <a:r>
              <a:rPr lang="en-US" sz="1800" dirty="0">
                <a:solidFill>
                  <a:schemeClr val="accent2">
                    <a:lumMod val="75000"/>
                  </a:schemeClr>
                </a:solidFill>
                <a:latin typeface="+mn-lt"/>
              </a:rPr>
              <a:t>Design, fabrication, test, and measurement capabilities</a:t>
            </a:r>
          </a:p>
          <a:p>
            <a:pPr marL="228600" indent="-228600" eaLnBrk="0" hangingPunct="0">
              <a:spcAft>
                <a:spcPts val="0"/>
              </a:spcAft>
              <a:buClr>
                <a:schemeClr val="accent2"/>
              </a:buClr>
              <a:buFont typeface="Wingdings" pitchFamily="2" charset="2"/>
              <a:buChar char="§"/>
            </a:pPr>
            <a:r>
              <a:rPr lang="en-US" sz="1800" dirty="0">
                <a:solidFill>
                  <a:schemeClr val="accent2">
                    <a:lumMod val="75000"/>
                  </a:schemeClr>
                </a:solidFill>
                <a:latin typeface="+mn-lt"/>
              </a:rPr>
              <a:t>Engineering software tools and code</a:t>
            </a:r>
          </a:p>
        </p:txBody>
      </p:sp>
      <p:sp>
        <p:nvSpPr>
          <p:cNvPr id="5" name="Rectangle 4"/>
          <p:cNvSpPr/>
          <p:nvPr/>
        </p:nvSpPr>
        <p:spPr>
          <a:xfrm>
            <a:off x="352425" y="519440"/>
            <a:ext cx="8439150" cy="584775"/>
          </a:xfrm>
          <a:prstGeom prst="rect">
            <a:avLst/>
          </a:prstGeom>
        </p:spPr>
        <p:txBody>
          <a:bodyPr wrap="square">
            <a:spAutoFit/>
          </a:bodyPr>
          <a:lstStyle/>
          <a:p>
            <a:r>
              <a:rPr lang="en-US" sz="3200" b="1" dirty="0" smtClean="0">
                <a:solidFill>
                  <a:srgbClr val="064F96"/>
                </a:solidFill>
                <a:latin typeface="+mn-lt"/>
              </a:rPr>
              <a:t>Engineering’s  Areas of Expertise Include:</a:t>
            </a:r>
            <a:endParaRPr lang="en-US" sz="3200" b="1" dirty="0">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fontAlgn="auto" hangingPunct="1">
              <a:spcAft>
                <a:spcPts val="0"/>
              </a:spcAft>
              <a:defRPr/>
            </a:pPr>
            <a:r>
              <a:rPr lang="en-US">
                <a:solidFill>
                  <a:srgbClr val="064F96"/>
                </a:solidFill>
              </a:rPr>
              <a:t>Engineering has five</a:t>
            </a:r>
            <a:r>
              <a:rPr lang="en-US"/>
              <a:t> </a:t>
            </a:r>
            <a:r>
              <a:rPr lang="en-US">
                <a:solidFill>
                  <a:srgbClr val="EE946C"/>
                </a:solidFill>
                <a:effectLst>
                  <a:outerShdw blurRad="38100" dist="38100" dir="2700000" algn="tl">
                    <a:srgbClr val="C0C0C0"/>
                  </a:outerShdw>
                </a:effectLst>
              </a:rPr>
              <a:t>Technology Focus Areas</a:t>
            </a:r>
            <a:endParaRPr lang="en-US"/>
          </a:p>
        </p:txBody>
      </p:sp>
      <p:graphicFrame>
        <p:nvGraphicFramePr>
          <p:cNvPr id="135280" name="Group 112"/>
          <p:cNvGraphicFramePr>
            <a:graphicFrameLocks noGrp="1"/>
          </p:cNvGraphicFramePr>
          <p:nvPr/>
        </p:nvGraphicFramePr>
        <p:xfrm>
          <a:off x="1209674" y="1600200"/>
          <a:ext cx="6724651" cy="4233672"/>
        </p:xfrm>
        <a:graphic>
          <a:graphicData uri="http://schemas.openxmlformats.org/drawingml/2006/table">
            <a:tbl>
              <a:tblPr/>
              <a:tblGrid>
                <a:gridCol w="2034349"/>
                <a:gridCol w="4690302"/>
              </a:tblGrid>
              <a:tr h="7107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ＭＳ Ｐゴシック" pitchFamily="1" charset="-128"/>
                        </a:rPr>
                        <a:t>Energy manipulation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DE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ea typeface="ＭＳ Ｐゴシック" pitchFamily="1" charset="-128"/>
                        </a:rPr>
                        <a:t>High-power electronics and pulsed power: the concentration of energy in space and time to achieve very high energy densities and extreme states of matter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DE9"/>
                    </a:solidFill>
                  </a:tcPr>
                </a:tc>
              </a:tr>
              <a:tr h="7107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ＭＳ Ｐゴシック" pitchFamily="1" charset="-128"/>
                        </a:rPr>
                        <a:t>Engineering simulation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ＭＳ Ｐゴシック" pitchFamily="1" charset="-128"/>
                        </a:rPr>
                        <a:t>Computational mechanics and electromagnetics for modeling of dynamic penetration, energy manipulation, dynamics of materials, laser optics damage, and bio/micro device models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7325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ＭＳ Ｐゴシック" pitchFamily="1" charset="-128"/>
                        </a:rPr>
                        <a:t>Micro- and </a:t>
                      </a:r>
                      <a:r>
                        <a:rPr kumimoji="0" lang="en-US" sz="1400" b="0" i="0" u="none" strike="noStrike" cap="none" normalizeH="0" baseline="0" dirty="0" err="1" smtClean="0">
                          <a:ln>
                            <a:noFill/>
                          </a:ln>
                          <a:solidFill>
                            <a:schemeClr val="tx1"/>
                          </a:solidFill>
                          <a:effectLst/>
                          <a:latin typeface="Arial" charset="0"/>
                          <a:ea typeface="ＭＳ Ｐゴシック" pitchFamily="1" charset="-128"/>
                        </a:rPr>
                        <a:t>nano</a:t>
                      </a:r>
                      <a:r>
                        <a:rPr kumimoji="0" lang="en-US" sz="1400" b="0" i="0" u="none" strike="noStrike" cap="none" normalizeH="0" baseline="0" dirty="0" smtClean="0">
                          <a:ln>
                            <a:noFill/>
                          </a:ln>
                          <a:solidFill>
                            <a:schemeClr val="tx1"/>
                          </a:solidFill>
                          <a:effectLst/>
                          <a:latin typeface="Arial" charset="0"/>
                          <a:ea typeface="ＭＳ Ｐゴシック" pitchFamily="1" charset="-128"/>
                        </a:rPr>
                        <a:t> devices and structures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DE9"/>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ＭＳ Ｐゴシック" pitchFamily="1" charset="-128"/>
                        </a:rPr>
                        <a:t>Radiation and nuclear materials detection, novel techniques and </a:t>
                      </a:r>
                      <a:r>
                        <a:rPr kumimoji="0" lang="en-US" sz="1400" b="0" i="0" u="none" strike="noStrike" cap="none" normalizeH="0" baseline="0" dirty="0" err="1" smtClean="0">
                          <a:ln>
                            <a:noFill/>
                          </a:ln>
                          <a:solidFill>
                            <a:schemeClr val="tx1"/>
                          </a:solidFill>
                          <a:effectLst/>
                          <a:latin typeface="Arial" charset="0"/>
                          <a:ea typeface="ＭＳ Ｐゴシック" pitchFamily="1" charset="-128"/>
                        </a:rPr>
                        <a:t>microfluidic</a:t>
                      </a:r>
                      <a:r>
                        <a:rPr kumimoji="0" lang="en-US" sz="1400" b="0" i="0" u="none" strike="noStrike" cap="none" normalizeH="0" baseline="0" dirty="0" smtClean="0">
                          <a:ln>
                            <a:noFill/>
                          </a:ln>
                          <a:solidFill>
                            <a:schemeClr val="tx1"/>
                          </a:solidFill>
                          <a:effectLst/>
                          <a:latin typeface="Arial" charset="0"/>
                          <a:ea typeface="ＭＳ Ｐゴシック" pitchFamily="1" charset="-128"/>
                        </a:rPr>
                        <a:t> protocols for biological security/defense, weapons monitoring, target fabrication (novel materials, metrology, and characterization)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DE9"/>
                    </a:solidFill>
                  </a:tcPr>
                </a:tc>
              </a:tr>
              <a:tr h="7107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ea typeface="ＭＳ Ｐゴシック" pitchFamily="1" charset="-128"/>
                        </a:rPr>
                        <a:t>Measurement technologies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ＭＳ Ｐゴシック" pitchFamily="1" charset="-128"/>
                        </a:rPr>
                        <a:t>Nondestructive evaluation and characterization, metrology for fusion and high-energy-density science, weapons “health” monitoring, weapons detection (radiation, nuclear, explosive, biological)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9958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ea typeface="ＭＳ Ｐゴシック" pitchFamily="1" charset="-128"/>
                        </a:rPr>
                        <a:t>Knowledge and inference systems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DE9"/>
                    </a:solidFill>
                  </a:tcPr>
                </a:tc>
                <a:tc>
                  <a:txBody>
                    <a:bodyPr/>
                    <a:lstStyle/>
                    <a:p>
                      <a:pPr marL="0" marR="0" lvl="0" indent="0" algn="l" defTabSz="914400" rtl="0" eaLnBrk="0" fontAlgn="base" latinLnBrk="0" hangingPunct="0">
                        <a:lnSpc>
                          <a:spcPct val="90000"/>
                        </a:lnSpc>
                        <a:spcBef>
                          <a:spcPct val="0"/>
                        </a:spcBef>
                        <a:spcAft>
                          <a:spcPct val="0"/>
                        </a:spcAft>
                        <a:buClr>
                          <a:schemeClr val="tx1"/>
                        </a:buClr>
                        <a:buSzTx/>
                        <a:buFontTx/>
                        <a:buNone/>
                        <a:tabLst/>
                      </a:pPr>
                      <a:r>
                        <a:rPr kumimoji="0" lang="en-US" sz="1400" b="0" i="0" u="none" strike="noStrike" cap="none" normalizeH="0" baseline="0" dirty="0" smtClean="0">
                          <a:ln>
                            <a:noFill/>
                          </a:ln>
                          <a:solidFill>
                            <a:schemeClr val="tx1"/>
                          </a:solidFill>
                          <a:effectLst/>
                          <a:latin typeface="Arial" charset="0"/>
                          <a:ea typeface="ＭＳ Ｐゴシック" pitchFamily="1" charset="-128"/>
                        </a:rPr>
                        <a:t>Distilling knowledge, patterns, and inferences from multi-modal systems that create and manage extraordinary or sparse quantities of data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DDE9"/>
                    </a:solidFill>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609600" y="479425"/>
            <a:ext cx="7950200" cy="482600"/>
          </a:xfrm>
        </p:spPr>
        <p:txBody>
          <a:bodyPr>
            <a:normAutofit fontScale="90000"/>
          </a:bodyPr>
          <a:lstStyle/>
          <a:p>
            <a:pPr eaLnBrk="1" fontAlgn="auto" hangingPunct="1">
              <a:spcAft>
                <a:spcPts val="0"/>
              </a:spcAft>
              <a:defRPr/>
            </a:pPr>
            <a:r>
              <a:rPr lang="en-US">
                <a:solidFill>
                  <a:srgbClr val="064F96"/>
                </a:solidFill>
              </a:rPr>
              <a:t>Energy Manipulation Focus Area</a:t>
            </a:r>
            <a:endParaRPr lang="en-US" sz="1200">
              <a:solidFill>
                <a:schemeClr val="tx1"/>
              </a:solidFill>
            </a:endParaRPr>
          </a:p>
        </p:txBody>
      </p:sp>
      <p:sp>
        <p:nvSpPr>
          <p:cNvPr id="20483" name="Rectangle 3"/>
          <p:cNvSpPr>
            <a:spLocks noGrp="1" noChangeArrowheads="1"/>
          </p:cNvSpPr>
          <p:nvPr>
            <p:ph idx="1"/>
          </p:nvPr>
        </p:nvSpPr>
        <p:spPr>
          <a:xfrm>
            <a:off x="533400" y="1397000"/>
            <a:ext cx="5516563" cy="4724400"/>
          </a:xfrm>
        </p:spPr>
        <p:txBody>
          <a:bodyPr/>
          <a:lstStyle/>
          <a:p>
            <a:pPr marL="228600" indent="-228600" eaLnBrk="1" hangingPunct="1"/>
            <a:r>
              <a:rPr lang="en-US" sz="1800" smtClean="0"/>
              <a:t>High-performance pulse power systems</a:t>
            </a:r>
          </a:p>
          <a:p>
            <a:pPr marL="228600" indent="-228600" eaLnBrk="1" hangingPunct="1"/>
            <a:r>
              <a:rPr lang="en-US" sz="1800" smtClean="0"/>
              <a:t>High-power electronic devices and systems</a:t>
            </a:r>
          </a:p>
          <a:p>
            <a:pPr marL="228600" indent="-228600" eaLnBrk="1" hangingPunct="1"/>
            <a:r>
              <a:rPr lang="en-US" sz="1800" smtClean="0"/>
              <a:t>Explosive-driven pulse power</a:t>
            </a:r>
          </a:p>
          <a:p>
            <a:pPr marL="685800" lvl="1" indent="-228600" eaLnBrk="1" hangingPunct="1"/>
            <a:r>
              <a:rPr lang="en-US" sz="1600" smtClean="0"/>
              <a:t>Helical, coaxial, flat-plate, and other magnetic flux compression generators</a:t>
            </a:r>
          </a:p>
          <a:p>
            <a:pPr marL="685800" lvl="1" indent="-228600" eaLnBrk="1" hangingPunct="1"/>
            <a:r>
              <a:rPr lang="en-US" sz="1600" smtClean="0"/>
              <a:t>Advanced initiation systems for high explosives</a:t>
            </a:r>
          </a:p>
          <a:p>
            <a:pPr marL="685800" lvl="1" indent="-228600" eaLnBrk="1" hangingPunct="1"/>
            <a:r>
              <a:rPr lang="en-US" sz="1600" smtClean="0"/>
              <a:t>Flux transfer and energy delivery under extreme physical conditions</a:t>
            </a:r>
          </a:p>
          <a:p>
            <a:pPr marL="228600" indent="-228600" eaLnBrk="1" hangingPunct="1"/>
            <a:r>
              <a:rPr lang="en-US" sz="1800" smtClean="0"/>
              <a:t>Applications where pulse power and/or power electronics are enabling or critical technologies</a:t>
            </a:r>
          </a:p>
          <a:p>
            <a:pPr marL="685800" lvl="1" indent="-228600" eaLnBrk="1" hangingPunct="1"/>
            <a:r>
              <a:rPr lang="en-US" sz="1600" smtClean="0"/>
              <a:t>High-energy-density physics experiments</a:t>
            </a:r>
          </a:p>
          <a:p>
            <a:pPr marL="685800" lvl="1" indent="-228600" eaLnBrk="1" hangingPunct="1"/>
            <a:r>
              <a:rPr lang="en-US" sz="1600" smtClean="0"/>
              <a:t>High-performance experimental apparatus and systems</a:t>
            </a:r>
          </a:p>
          <a:p>
            <a:pPr marL="685800" lvl="1" indent="-228600" eaLnBrk="1" hangingPunct="1"/>
            <a:r>
              <a:rPr lang="en-US" sz="1600" smtClean="0"/>
              <a:t>Electromagnetic launchers and railguns</a:t>
            </a:r>
          </a:p>
          <a:p>
            <a:pPr marL="685800" lvl="1" indent="-228600" eaLnBrk="1" hangingPunct="1"/>
            <a:r>
              <a:rPr lang="en-US" sz="1600" smtClean="0"/>
              <a:t>Directed energy weapons</a:t>
            </a:r>
          </a:p>
          <a:p>
            <a:pPr marL="685800" lvl="1" indent="-228600" eaLnBrk="1" hangingPunct="1"/>
            <a:r>
              <a:rPr lang="en-US" sz="1600" smtClean="0"/>
              <a:t>All-electric platforms for future combat capabilities</a:t>
            </a:r>
          </a:p>
        </p:txBody>
      </p:sp>
      <p:pic>
        <p:nvPicPr>
          <p:cNvPr id="20484" name="Picture 8"/>
          <p:cNvPicPr>
            <a:picLocks noChangeAspect="1" noChangeArrowheads="1"/>
          </p:cNvPicPr>
          <p:nvPr/>
        </p:nvPicPr>
        <p:blipFill>
          <a:blip r:embed="rId2" cstate="print"/>
          <a:srcRect/>
          <a:stretch>
            <a:fillRect/>
          </a:stretch>
        </p:blipFill>
        <p:spPr bwMode="auto">
          <a:xfrm>
            <a:off x="6130925" y="1819275"/>
            <a:ext cx="2603500" cy="3473450"/>
          </a:xfrm>
          <a:prstGeom prst="rect">
            <a:avLst/>
          </a:prstGeom>
          <a:noFill/>
          <a:ln w="12700">
            <a:noFill/>
            <a:miter lim="800000"/>
            <a:headEnd/>
            <a:tailEnd/>
          </a:ln>
        </p:spPr>
      </p:pic>
      <p:sp>
        <p:nvSpPr>
          <p:cNvPr id="20485" name="Rectangle 9"/>
          <p:cNvSpPr>
            <a:spLocks noChangeArrowheads="1"/>
          </p:cNvSpPr>
          <p:nvPr/>
        </p:nvSpPr>
        <p:spPr bwMode="auto">
          <a:xfrm>
            <a:off x="6102350" y="5295900"/>
            <a:ext cx="2670175" cy="457200"/>
          </a:xfrm>
          <a:prstGeom prst="rect">
            <a:avLst/>
          </a:prstGeom>
          <a:noFill/>
          <a:ln w="9525">
            <a:noFill/>
            <a:miter lim="800000"/>
            <a:headEnd/>
            <a:tailEnd/>
          </a:ln>
        </p:spPr>
        <p:txBody>
          <a:bodyPr>
            <a:spAutoFit/>
          </a:bodyPr>
          <a:lstStyle/>
          <a:p>
            <a:pPr algn="ctr" eaLnBrk="0" hangingPunct="0"/>
            <a:r>
              <a:rPr lang="en-US" sz="1200"/>
              <a:t>Inductive Adder Kicker Pulser for the International Linear Collider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titan000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826125" y="3959225"/>
            <a:ext cx="2536825" cy="2536825"/>
          </a:xfrm>
          <a:prstGeom prst="rect">
            <a:avLst/>
          </a:prstGeom>
          <a:noFill/>
          <a:ln w="9525">
            <a:noFill/>
            <a:miter lim="800000"/>
            <a:headEnd/>
            <a:tailEnd/>
          </a:ln>
        </p:spPr>
      </p:pic>
      <p:sp>
        <p:nvSpPr>
          <p:cNvPr id="137219" name="Rectangle 3"/>
          <p:cNvSpPr>
            <a:spLocks noGrp="1" noChangeArrowheads="1"/>
          </p:cNvSpPr>
          <p:nvPr>
            <p:ph type="title"/>
          </p:nvPr>
        </p:nvSpPr>
        <p:spPr>
          <a:xfrm>
            <a:off x="457200" y="523875"/>
            <a:ext cx="8229600" cy="514350"/>
          </a:xfrm>
        </p:spPr>
        <p:txBody>
          <a:bodyPr>
            <a:normAutofit fontScale="90000"/>
          </a:bodyPr>
          <a:lstStyle/>
          <a:p>
            <a:pPr eaLnBrk="1" fontAlgn="auto" hangingPunct="1">
              <a:spcAft>
                <a:spcPts val="0"/>
              </a:spcAft>
              <a:defRPr/>
            </a:pPr>
            <a:r>
              <a:rPr lang="en-US" dirty="0">
                <a:solidFill>
                  <a:srgbClr val="064F96"/>
                </a:solidFill>
              </a:rPr>
              <a:t>Engineering Simulation Focus Area</a:t>
            </a:r>
            <a:endParaRPr lang="en-US" sz="1200" dirty="0">
              <a:solidFill>
                <a:schemeClr val="tx1"/>
              </a:solidFill>
            </a:endParaRPr>
          </a:p>
        </p:txBody>
      </p:sp>
      <p:sp>
        <p:nvSpPr>
          <p:cNvPr id="21508" name="Rectangle 4"/>
          <p:cNvSpPr>
            <a:spLocks noGrp="1" noChangeArrowheads="1"/>
          </p:cNvSpPr>
          <p:nvPr>
            <p:ph idx="1"/>
          </p:nvPr>
        </p:nvSpPr>
        <p:spPr>
          <a:xfrm>
            <a:off x="581025" y="1397000"/>
            <a:ext cx="4724400" cy="3517900"/>
          </a:xfrm>
        </p:spPr>
        <p:txBody>
          <a:bodyPr/>
          <a:lstStyle/>
          <a:p>
            <a:pPr marL="228600" indent="-228600" eaLnBrk="1" hangingPunct="1">
              <a:spcBef>
                <a:spcPct val="10000"/>
              </a:spcBef>
            </a:pPr>
            <a:r>
              <a:rPr lang="en-US" sz="1800" smtClean="0"/>
              <a:t>Modeling areas</a:t>
            </a:r>
          </a:p>
          <a:p>
            <a:pPr marL="685800" lvl="1" indent="-228600" eaLnBrk="1" hangingPunct="1">
              <a:spcBef>
                <a:spcPct val="10000"/>
              </a:spcBef>
            </a:pPr>
            <a:r>
              <a:rPr lang="en-US" sz="1600" smtClean="0"/>
              <a:t>Dynamic penetration (armor)</a:t>
            </a:r>
          </a:p>
          <a:p>
            <a:pPr marL="685800" lvl="1" indent="-228600" eaLnBrk="1" hangingPunct="1">
              <a:spcBef>
                <a:spcPct val="10000"/>
              </a:spcBef>
            </a:pPr>
            <a:r>
              <a:rPr lang="en-US" sz="1600" smtClean="0"/>
              <a:t>Energy manipulation (table-top rail gun)</a:t>
            </a:r>
          </a:p>
          <a:p>
            <a:pPr marL="685800" lvl="1" indent="-228600" eaLnBrk="1" hangingPunct="1">
              <a:spcBef>
                <a:spcPct val="10000"/>
              </a:spcBef>
            </a:pPr>
            <a:r>
              <a:rPr lang="en-US" sz="1600" smtClean="0"/>
              <a:t>Dynamics of metals (damage, fracture, spall)</a:t>
            </a:r>
          </a:p>
          <a:p>
            <a:pPr marL="685800" lvl="1" indent="-228600" eaLnBrk="1" hangingPunct="1">
              <a:spcBef>
                <a:spcPct val="10000"/>
              </a:spcBef>
            </a:pPr>
            <a:r>
              <a:rPr lang="en-US" sz="1600" smtClean="0"/>
              <a:t>Linear and nonlinear electromagnetics</a:t>
            </a:r>
          </a:p>
          <a:p>
            <a:pPr marL="685800" lvl="1" indent="-228600" eaLnBrk="1" hangingPunct="1">
              <a:spcBef>
                <a:spcPct val="10000"/>
              </a:spcBef>
            </a:pPr>
            <a:r>
              <a:rPr lang="en-US" sz="1600" smtClean="0"/>
              <a:t>Glass laser damage</a:t>
            </a:r>
          </a:p>
          <a:p>
            <a:pPr marL="685800" lvl="1" indent="-228600" eaLnBrk="1" hangingPunct="1">
              <a:spcBef>
                <a:spcPct val="10000"/>
              </a:spcBef>
            </a:pPr>
            <a:r>
              <a:rPr lang="en-US" sz="1600" smtClean="0"/>
              <a:t>Material deformations and failure</a:t>
            </a:r>
          </a:p>
          <a:p>
            <a:pPr marL="228600" indent="-228600" eaLnBrk="1" hangingPunct="1">
              <a:spcBef>
                <a:spcPct val="10000"/>
              </a:spcBef>
            </a:pPr>
            <a:r>
              <a:rPr lang="en-US" sz="1800" smtClean="0"/>
              <a:t>Common themes</a:t>
            </a:r>
          </a:p>
          <a:p>
            <a:pPr marL="685800" lvl="1" indent="-228600" eaLnBrk="1" hangingPunct="1">
              <a:spcBef>
                <a:spcPct val="10000"/>
              </a:spcBef>
            </a:pPr>
            <a:r>
              <a:rPr lang="en-US" sz="1600" smtClean="0"/>
              <a:t>Quantification of uncertainty</a:t>
            </a:r>
          </a:p>
          <a:p>
            <a:pPr marL="685800" lvl="1" indent="-228600" eaLnBrk="1" hangingPunct="1">
              <a:spcBef>
                <a:spcPct val="10000"/>
              </a:spcBef>
            </a:pPr>
            <a:r>
              <a:rPr lang="en-US" sz="1600" smtClean="0"/>
              <a:t>Optimization and design tools</a:t>
            </a:r>
          </a:p>
          <a:p>
            <a:pPr marL="685800" lvl="1" indent="-228600" eaLnBrk="1" hangingPunct="1">
              <a:spcBef>
                <a:spcPct val="10000"/>
              </a:spcBef>
            </a:pPr>
            <a:r>
              <a:rPr lang="en-US" sz="1600" smtClean="0"/>
              <a:t>Multiscale, multiphysics</a:t>
            </a:r>
          </a:p>
        </p:txBody>
      </p:sp>
      <p:grpSp>
        <p:nvGrpSpPr>
          <p:cNvPr id="2" name="Group 5"/>
          <p:cNvGrpSpPr>
            <a:grpSpLocks/>
          </p:cNvGrpSpPr>
          <p:nvPr/>
        </p:nvGrpSpPr>
        <p:grpSpPr bwMode="auto">
          <a:xfrm>
            <a:off x="5819775" y="1355725"/>
            <a:ext cx="2692400" cy="2540000"/>
            <a:chOff x="3672" y="1032"/>
            <a:chExt cx="1696" cy="1600"/>
          </a:xfrm>
        </p:grpSpPr>
        <p:sp>
          <p:nvSpPr>
            <p:cNvPr id="21514" name="Rectangle 6"/>
            <p:cNvSpPr>
              <a:spLocks noChangeArrowheads="1"/>
            </p:cNvSpPr>
            <p:nvPr/>
          </p:nvSpPr>
          <p:spPr bwMode="auto">
            <a:xfrm>
              <a:off x="3672" y="1032"/>
              <a:ext cx="1696" cy="1600"/>
            </a:xfrm>
            <a:prstGeom prst="rect">
              <a:avLst/>
            </a:prstGeom>
            <a:solidFill>
              <a:schemeClr val="tx1"/>
            </a:solidFill>
            <a:ln w="9525">
              <a:noFill/>
              <a:miter lim="800000"/>
              <a:headEnd/>
              <a:tailEnd/>
            </a:ln>
          </p:spPr>
          <p:txBody>
            <a:bodyPr wrap="none" anchor="ctr"/>
            <a:lstStyle/>
            <a:p>
              <a:pPr eaLnBrk="0" hangingPunct="0"/>
              <a:endParaRPr lang="en-US"/>
            </a:p>
          </p:txBody>
        </p:sp>
        <p:grpSp>
          <p:nvGrpSpPr>
            <p:cNvPr id="3" name="Group 7"/>
            <p:cNvGrpSpPr>
              <a:grpSpLocks/>
            </p:cNvGrpSpPr>
            <p:nvPr/>
          </p:nvGrpSpPr>
          <p:grpSpPr bwMode="auto">
            <a:xfrm>
              <a:off x="3707" y="1059"/>
              <a:ext cx="1647" cy="1546"/>
              <a:chOff x="1178" y="1239"/>
              <a:chExt cx="3449" cy="2825"/>
            </a:xfrm>
          </p:grpSpPr>
          <p:pic>
            <p:nvPicPr>
              <p:cNvPr id="21516" name="Picture 8" descr="clip001"/>
              <p:cNvPicPr>
                <a:picLocks noChangeAspect="1" noChangeArrowheads="1"/>
              </p:cNvPicPr>
              <p:nvPr/>
            </p:nvPicPr>
            <p:blipFill>
              <a:blip r:embed="rId3" cstate="print"/>
              <a:srcRect/>
              <a:stretch>
                <a:fillRect/>
              </a:stretch>
            </p:blipFill>
            <p:spPr bwMode="auto">
              <a:xfrm>
                <a:off x="1178" y="1240"/>
                <a:ext cx="1713" cy="1428"/>
              </a:xfrm>
              <a:prstGeom prst="rect">
                <a:avLst/>
              </a:prstGeom>
              <a:noFill/>
              <a:ln w="9525">
                <a:noFill/>
                <a:miter lim="800000"/>
                <a:headEnd/>
                <a:tailEnd/>
              </a:ln>
            </p:spPr>
          </p:pic>
          <p:pic>
            <p:nvPicPr>
              <p:cNvPr id="21517" name="Picture 9" descr="clip005"/>
              <p:cNvPicPr>
                <a:picLocks noChangeAspect="1" noChangeArrowheads="1"/>
              </p:cNvPicPr>
              <p:nvPr/>
            </p:nvPicPr>
            <p:blipFill>
              <a:blip r:embed="rId4" cstate="print"/>
              <a:srcRect/>
              <a:stretch>
                <a:fillRect/>
              </a:stretch>
            </p:blipFill>
            <p:spPr bwMode="auto">
              <a:xfrm>
                <a:off x="2884" y="1239"/>
                <a:ext cx="1743" cy="1423"/>
              </a:xfrm>
              <a:prstGeom prst="rect">
                <a:avLst/>
              </a:prstGeom>
              <a:noFill/>
              <a:ln w="9525">
                <a:noFill/>
                <a:miter lim="800000"/>
                <a:headEnd/>
                <a:tailEnd/>
              </a:ln>
            </p:spPr>
          </p:pic>
          <p:pic>
            <p:nvPicPr>
              <p:cNvPr id="21518" name="Picture 10" descr="clip011"/>
              <p:cNvPicPr>
                <a:picLocks noChangeAspect="1" noChangeArrowheads="1"/>
              </p:cNvPicPr>
              <p:nvPr/>
            </p:nvPicPr>
            <p:blipFill>
              <a:blip r:embed="rId5" cstate="print"/>
              <a:srcRect/>
              <a:stretch>
                <a:fillRect/>
              </a:stretch>
            </p:blipFill>
            <p:spPr bwMode="auto">
              <a:xfrm>
                <a:off x="1179" y="2668"/>
                <a:ext cx="1710" cy="1396"/>
              </a:xfrm>
              <a:prstGeom prst="rect">
                <a:avLst/>
              </a:prstGeom>
              <a:noFill/>
              <a:ln w="9525">
                <a:noFill/>
                <a:miter lim="800000"/>
                <a:headEnd/>
                <a:tailEnd/>
              </a:ln>
            </p:spPr>
          </p:pic>
          <p:pic>
            <p:nvPicPr>
              <p:cNvPr id="21519" name="Picture 11" descr="clip020"/>
              <p:cNvPicPr>
                <a:picLocks noChangeAspect="1" noChangeArrowheads="1"/>
              </p:cNvPicPr>
              <p:nvPr/>
            </p:nvPicPr>
            <p:blipFill>
              <a:blip r:embed="rId6" cstate="print"/>
              <a:srcRect/>
              <a:stretch>
                <a:fillRect/>
              </a:stretch>
            </p:blipFill>
            <p:spPr bwMode="auto">
              <a:xfrm>
                <a:off x="2891" y="2655"/>
                <a:ext cx="1736" cy="1409"/>
              </a:xfrm>
              <a:prstGeom prst="rect">
                <a:avLst/>
              </a:prstGeom>
              <a:noFill/>
              <a:ln w="9525">
                <a:noFill/>
                <a:miter lim="800000"/>
                <a:headEnd/>
                <a:tailEnd/>
              </a:ln>
            </p:spPr>
          </p:pic>
        </p:grpSp>
      </p:grpSp>
      <p:sp>
        <p:nvSpPr>
          <p:cNvPr id="21510" name="Text Box 12"/>
          <p:cNvSpPr txBox="1">
            <a:spLocks noChangeArrowheads="1"/>
          </p:cNvSpPr>
          <p:nvPr/>
        </p:nvSpPr>
        <p:spPr bwMode="auto">
          <a:xfrm>
            <a:off x="5584825" y="3902075"/>
            <a:ext cx="3190875" cy="457200"/>
          </a:xfrm>
          <a:prstGeom prst="rect">
            <a:avLst/>
          </a:prstGeom>
          <a:noFill/>
          <a:ln w="9525">
            <a:noFill/>
            <a:miter lim="800000"/>
            <a:headEnd/>
            <a:tailEnd/>
          </a:ln>
        </p:spPr>
        <p:txBody>
          <a:bodyPr>
            <a:spAutoFit/>
          </a:bodyPr>
          <a:lstStyle/>
          <a:p>
            <a:pPr algn="ctr" eaLnBrk="0" hangingPunct="0"/>
            <a:r>
              <a:rPr lang="en-US" sz="1200"/>
              <a:t>Electromagnetic simulations of accelerator devices and laser chambers</a:t>
            </a:r>
            <a:endParaRPr lang="en-US" sz="1400"/>
          </a:p>
        </p:txBody>
      </p:sp>
      <p:pic>
        <p:nvPicPr>
          <p:cNvPr id="21511" name="Picture 15"/>
          <p:cNvPicPr>
            <a:picLocks noChangeAspect="1" noChangeArrowheads="1"/>
          </p:cNvPicPr>
          <p:nvPr/>
        </p:nvPicPr>
        <p:blipFill>
          <a:blip r:embed="rId7" cstate="print"/>
          <a:srcRect/>
          <a:stretch>
            <a:fillRect/>
          </a:stretch>
        </p:blipFill>
        <p:spPr bwMode="auto">
          <a:xfrm>
            <a:off x="3173413" y="4881563"/>
            <a:ext cx="1398587" cy="933450"/>
          </a:xfrm>
          <a:prstGeom prst="rect">
            <a:avLst/>
          </a:prstGeom>
          <a:noFill/>
          <a:ln w="9525">
            <a:noFill/>
            <a:miter lim="800000"/>
            <a:headEnd/>
            <a:tailEnd/>
          </a:ln>
        </p:spPr>
      </p:pic>
      <p:sp>
        <p:nvSpPr>
          <p:cNvPr id="21512" name="Text Box 16"/>
          <p:cNvSpPr txBox="1">
            <a:spLocks noChangeArrowheads="1"/>
          </p:cNvSpPr>
          <p:nvPr/>
        </p:nvSpPr>
        <p:spPr bwMode="auto">
          <a:xfrm>
            <a:off x="520700" y="5878513"/>
            <a:ext cx="5438775" cy="274637"/>
          </a:xfrm>
          <a:prstGeom prst="rect">
            <a:avLst/>
          </a:prstGeom>
          <a:noFill/>
          <a:ln w="12700">
            <a:noFill/>
            <a:miter lim="800000"/>
            <a:headEnd/>
            <a:tailEnd/>
          </a:ln>
        </p:spPr>
        <p:txBody>
          <a:bodyPr>
            <a:spAutoFit/>
          </a:bodyPr>
          <a:lstStyle/>
          <a:p>
            <a:pPr algn="ctr" eaLnBrk="0" hangingPunct="0">
              <a:spcBef>
                <a:spcPct val="50000"/>
              </a:spcBef>
            </a:pPr>
            <a:r>
              <a:rPr lang="en-US" sz="1200"/>
              <a:t>Mechanical response to extreme environment and validation experiment</a:t>
            </a:r>
          </a:p>
        </p:txBody>
      </p:sp>
      <p:pic>
        <p:nvPicPr>
          <p:cNvPr id="21513" name="Picture 17" descr="experiment"/>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169988" y="4767263"/>
            <a:ext cx="1570037" cy="1185862"/>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93" name="Picture 13" descr="figure1"/>
          <p:cNvPicPr>
            <a:picLocks noChangeAspect="1" noChangeArrowheads="1"/>
          </p:cNvPicPr>
          <p:nvPr/>
        </p:nvPicPr>
        <p:blipFill>
          <a:blip r:embed="rId2" cstate="print"/>
          <a:srcRect/>
          <a:stretch>
            <a:fillRect/>
          </a:stretch>
        </p:blipFill>
        <p:spPr bwMode="auto">
          <a:xfrm>
            <a:off x="5743575" y="3416300"/>
            <a:ext cx="2160588" cy="2249488"/>
          </a:xfrm>
          <a:prstGeom prst="rect">
            <a:avLst/>
          </a:prstGeom>
          <a:noFill/>
          <a:ln w="76200">
            <a:noFill/>
            <a:miter lim="800000"/>
            <a:headEnd/>
            <a:tailEnd/>
          </a:ln>
          <a:effectLst>
            <a:outerShdw dist="35921" dir="2700000" algn="ctr" rotWithShape="0">
              <a:srgbClr val="808080">
                <a:alpha val="75000"/>
              </a:srgbClr>
            </a:outerShdw>
          </a:effectLst>
        </p:spPr>
      </p:pic>
      <p:sp>
        <p:nvSpPr>
          <p:cNvPr id="22531" name="Rectangle 2"/>
          <p:cNvSpPr>
            <a:spLocks noGrp="1" noChangeArrowheads="1"/>
          </p:cNvSpPr>
          <p:nvPr>
            <p:ph type="title"/>
          </p:nvPr>
        </p:nvSpPr>
        <p:spPr>
          <a:xfrm>
            <a:off x="590550" y="115888"/>
            <a:ext cx="7950200" cy="989012"/>
          </a:xfrm>
        </p:spPr>
        <p:txBody>
          <a:bodyPr/>
          <a:lstStyle/>
          <a:p>
            <a:pPr eaLnBrk="1" hangingPunct="1"/>
            <a:r>
              <a:rPr lang="en-US" sz="3200" dirty="0" smtClean="0">
                <a:solidFill>
                  <a:srgbClr val="064F96"/>
                </a:solidFill>
              </a:rPr>
              <a:t>Micro- and </a:t>
            </a:r>
            <a:r>
              <a:rPr lang="en-US" sz="3200" dirty="0" err="1" smtClean="0">
                <a:solidFill>
                  <a:srgbClr val="064F96"/>
                </a:solidFill>
              </a:rPr>
              <a:t>Nano</a:t>
            </a:r>
            <a:r>
              <a:rPr lang="en-US" sz="3200" dirty="0" smtClean="0">
                <a:solidFill>
                  <a:srgbClr val="064F96"/>
                </a:solidFill>
              </a:rPr>
              <a:t> Devices and Structures Focus Area</a:t>
            </a:r>
            <a:endParaRPr lang="en-US" sz="1000" dirty="0" smtClean="0">
              <a:solidFill>
                <a:schemeClr val="tx1"/>
              </a:solidFill>
            </a:endParaRPr>
          </a:p>
        </p:txBody>
      </p:sp>
      <p:sp>
        <p:nvSpPr>
          <p:cNvPr id="22532" name="Rectangle 3"/>
          <p:cNvSpPr>
            <a:spLocks noGrp="1" noChangeArrowheads="1"/>
          </p:cNvSpPr>
          <p:nvPr>
            <p:ph idx="1"/>
          </p:nvPr>
        </p:nvSpPr>
        <p:spPr>
          <a:xfrm>
            <a:off x="519113" y="1931988"/>
            <a:ext cx="4119562" cy="3178175"/>
          </a:xfrm>
        </p:spPr>
        <p:txBody>
          <a:bodyPr/>
          <a:lstStyle/>
          <a:p>
            <a:pPr marL="228600" indent="-228600" eaLnBrk="1" hangingPunct="1">
              <a:spcBef>
                <a:spcPct val="0"/>
              </a:spcBef>
              <a:spcAft>
                <a:spcPct val="50000"/>
              </a:spcAft>
            </a:pPr>
            <a:r>
              <a:rPr lang="en-US" sz="1800" smtClean="0"/>
              <a:t>Novel fabrication methods and processes with micro/nano-scale precision</a:t>
            </a:r>
          </a:p>
          <a:p>
            <a:pPr marL="228600" indent="-228600" eaLnBrk="1" hangingPunct="1">
              <a:spcBef>
                <a:spcPct val="0"/>
              </a:spcBef>
              <a:spcAft>
                <a:spcPct val="50000"/>
              </a:spcAft>
            </a:pPr>
            <a:r>
              <a:rPr lang="en-US" sz="1800" smtClean="0"/>
              <a:t>Micro/nano-structures for signal transduction (electrical, mechanical, optical, fluidic, chemical, …)</a:t>
            </a:r>
          </a:p>
          <a:p>
            <a:pPr marL="228600" indent="-228600" eaLnBrk="1" hangingPunct="1">
              <a:spcBef>
                <a:spcPct val="0"/>
              </a:spcBef>
              <a:spcAft>
                <a:spcPct val="50000"/>
              </a:spcAft>
            </a:pPr>
            <a:r>
              <a:rPr lang="en-US" sz="1800" smtClean="0"/>
              <a:t>Micro/nano-devices that demonstrate sensing, processing, and actuation</a:t>
            </a:r>
          </a:p>
        </p:txBody>
      </p:sp>
      <p:pic>
        <p:nvPicPr>
          <p:cNvPr id="148486" name="Picture 6" descr="micropower_chip_penny"/>
          <p:cNvPicPr>
            <a:picLocks noChangeAspect="1" noChangeArrowheads="1"/>
          </p:cNvPicPr>
          <p:nvPr/>
        </p:nvPicPr>
        <p:blipFill>
          <a:blip r:embed="rId3" cstate="print"/>
          <a:srcRect/>
          <a:stretch>
            <a:fillRect/>
          </a:stretch>
        </p:blipFill>
        <p:spPr bwMode="auto">
          <a:xfrm>
            <a:off x="5741988" y="1401763"/>
            <a:ext cx="2147887" cy="1579562"/>
          </a:xfrm>
          <a:prstGeom prst="rect">
            <a:avLst/>
          </a:prstGeom>
          <a:noFill/>
          <a:effectLst>
            <a:outerShdw dist="35921" dir="2700000" algn="ctr" rotWithShape="0">
              <a:srgbClr val="808080">
                <a:alpha val="75000"/>
              </a:srgbClr>
            </a:outerShdw>
          </a:effectLst>
        </p:spPr>
      </p:pic>
      <p:sp>
        <p:nvSpPr>
          <p:cNvPr id="22534" name="Text Box 11"/>
          <p:cNvSpPr txBox="1">
            <a:spLocks noChangeArrowheads="1"/>
          </p:cNvSpPr>
          <p:nvPr/>
        </p:nvSpPr>
        <p:spPr bwMode="auto">
          <a:xfrm>
            <a:off x="5797550" y="3022600"/>
            <a:ext cx="2087563" cy="274638"/>
          </a:xfrm>
          <a:prstGeom prst="rect">
            <a:avLst/>
          </a:prstGeom>
          <a:noFill/>
          <a:ln w="9525">
            <a:noFill/>
            <a:miter lim="800000"/>
            <a:headEnd/>
            <a:tailEnd/>
          </a:ln>
        </p:spPr>
        <p:txBody>
          <a:bodyPr>
            <a:spAutoFit/>
          </a:bodyPr>
          <a:lstStyle/>
          <a:p>
            <a:pPr algn="ctr" eaLnBrk="0" hangingPunct="0"/>
            <a:r>
              <a:rPr lang="en-US" sz="1200"/>
              <a:t>Micro fuel cell</a:t>
            </a:r>
          </a:p>
        </p:txBody>
      </p:sp>
      <p:sp>
        <p:nvSpPr>
          <p:cNvPr id="22535" name="Rectangle 14"/>
          <p:cNvSpPr>
            <a:spLocks noChangeArrowheads="1"/>
          </p:cNvSpPr>
          <p:nvPr/>
        </p:nvSpPr>
        <p:spPr bwMode="auto">
          <a:xfrm>
            <a:off x="5394325" y="5686425"/>
            <a:ext cx="2830513" cy="457200"/>
          </a:xfrm>
          <a:prstGeom prst="rect">
            <a:avLst/>
          </a:prstGeom>
          <a:noFill/>
          <a:ln w="9525">
            <a:noFill/>
            <a:miter lim="800000"/>
            <a:headEnd/>
            <a:tailEnd/>
          </a:ln>
        </p:spPr>
        <p:txBody>
          <a:bodyPr>
            <a:spAutoFit/>
          </a:bodyPr>
          <a:lstStyle/>
          <a:p>
            <a:pPr algn="ctr" eaLnBrk="0" hangingPunct="0"/>
            <a:r>
              <a:rPr lang="en-US" sz="1200">
                <a:solidFill>
                  <a:schemeClr val="tx2"/>
                </a:solidFill>
              </a:rPr>
              <a:t>Nanopillar device for high efficiency thermal neutron detection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09600" y="561975"/>
            <a:ext cx="7950200" cy="400050"/>
          </a:xfrm>
        </p:spPr>
        <p:txBody>
          <a:bodyPr/>
          <a:lstStyle/>
          <a:p>
            <a:pPr eaLnBrk="1" hangingPunct="1"/>
            <a:r>
              <a:rPr lang="en-US" sz="3200" smtClean="0">
                <a:solidFill>
                  <a:srgbClr val="064F96"/>
                </a:solidFill>
              </a:rPr>
              <a:t>Measurement Technologies Focus Area</a:t>
            </a:r>
            <a:endParaRPr lang="en-US" sz="1000" smtClean="0">
              <a:solidFill>
                <a:schemeClr val="tx1"/>
              </a:solidFill>
            </a:endParaRPr>
          </a:p>
        </p:txBody>
      </p:sp>
      <p:sp>
        <p:nvSpPr>
          <p:cNvPr id="23555" name="Rectangle 3"/>
          <p:cNvSpPr>
            <a:spLocks noGrp="1" noChangeArrowheads="1"/>
          </p:cNvSpPr>
          <p:nvPr>
            <p:ph idx="1"/>
          </p:nvPr>
        </p:nvSpPr>
        <p:spPr>
          <a:xfrm>
            <a:off x="533400" y="1371600"/>
            <a:ext cx="4659313" cy="4803775"/>
          </a:xfrm>
        </p:spPr>
        <p:txBody>
          <a:bodyPr/>
          <a:lstStyle/>
          <a:p>
            <a:pPr marL="228600" indent="-228600" eaLnBrk="1" hangingPunct="1">
              <a:lnSpc>
                <a:spcPct val="90000"/>
              </a:lnSpc>
              <a:spcBef>
                <a:spcPct val="15000"/>
              </a:spcBef>
            </a:pPr>
            <a:r>
              <a:rPr lang="en-US" sz="1800" smtClean="0"/>
              <a:t>NDE/metrology/diagnostics/remote sensing</a:t>
            </a:r>
          </a:p>
          <a:p>
            <a:pPr marL="685800" lvl="1" indent="-228600" eaLnBrk="1" hangingPunct="1">
              <a:lnSpc>
                <a:spcPct val="90000"/>
              </a:lnSpc>
              <a:spcBef>
                <a:spcPct val="15000"/>
              </a:spcBef>
            </a:pPr>
            <a:r>
              <a:rPr lang="en-US" sz="1600" smtClean="0"/>
              <a:t>Systems integration</a:t>
            </a:r>
          </a:p>
          <a:p>
            <a:pPr marL="685800" lvl="1" indent="-228600" eaLnBrk="1" hangingPunct="1">
              <a:lnSpc>
                <a:spcPct val="90000"/>
              </a:lnSpc>
              <a:spcBef>
                <a:spcPct val="15000"/>
              </a:spcBef>
            </a:pPr>
            <a:r>
              <a:rPr lang="en-US" sz="1600" smtClean="0"/>
              <a:t>Signal and image processing</a:t>
            </a:r>
          </a:p>
          <a:p>
            <a:pPr marL="685800" lvl="1" indent="-228600" eaLnBrk="1" hangingPunct="1">
              <a:lnSpc>
                <a:spcPct val="90000"/>
              </a:lnSpc>
              <a:spcBef>
                <a:spcPct val="15000"/>
              </a:spcBef>
            </a:pPr>
            <a:r>
              <a:rPr lang="en-US" sz="1600" smtClean="0"/>
              <a:t>Research, development, demonstration, test, and evaluation</a:t>
            </a:r>
            <a:endParaRPr lang="en-US" sz="1800" smtClean="0"/>
          </a:p>
          <a:p>
            <a:pPr marL="228600" indent="-228600" eaLnBrk="1" hangingPunct="1">
              <a:lnSpc>
                <a:spcPct val="90000"/>
              </a:lnSpc>
              <a:spcBef>
                <a:spcPct val="15000"/>
              </a:spcBef>
            </a:pPr>
            <a:r>
              <a:rPr lang="en-US" sz="1800" smtClean="0"/>
              <a:t>Sensor systems and platforms</a:t>
            </a:r>
          </a:p>
          <a:p>
            <a:pPr marL="685800" lvl="1" indent="-228600" eaLnBrk="1" hangingPunct="1">
              <a:lnSpc>
                <a:spcPct val="90000"/>
              </a:lnSpc>
              <a:spcBef>
                <a:spcPct val="15000"/>
              </a:spcBef>
            </a:pPr>
            <a:r>
              <a:rPr lang="en-US" sz="1600" smtClean="0"/>
              <a:t>Sources</a:t>
            </a:r>
          </a:p>
          <a:p>
            <a:pPr marL="685800" lvl="1" indent="-228600" eaLnBrk="1" hangingPunct="1">
              <a:lnSpc>
                <a:spcPct val="90000"/>
              </a:lnSpc>
              <a:spcBef>
                <a:spcPct val="15000"/>
              </a:spcBef>
            </a:pPr>
            <a:r>
              <a:rPr lang="en-US" sz="1600" smtClean="0"/>
              <a:t>Detectors</a:t>
            </a:r>
          </a:p>
          <a:p>
            <a:pPr marL="685800" lvl="1" indent="-228600" eaLnBrk="1" hangingPunct="1">
              <a:lnSpc>
                <a:spcPct val="90000"/>
              </a:lnSpc>
              <a:spcBef>
                <a:spcPct val="15000"/>
              </a:spcBef>
            </a:pPr>
            <a:r>
              <a:rPr lang="en-US" sz="1600" smtClean="0"/>
              <a:t>Packaging</a:t>
            </a:r>
          </a:p>
          <a:p>
            <a:pPr marL="685800" lvl="1" indent="-228600" eaLnBrk="1" hangingPunct="1">
              <a:lnSpc>
                <a:spcPct val="90000"/>
              </a:lnSpc>
              <a:spcBef>
                <a:spcPct val="15000"/>
              </a:spcBef>
            </a:pPr>
            <a:r>
              <a:rPr lang="en-US" sz="1600" smtClean="0"/>
              <a:t>Integration</a:t>
            </a:r>
          </a:p>
          <a:p>
            <a:pPr marL="685800" lvl="1" indent="-228600" eaLnBrk="1" hangingPunct="1">
              <a:lnSpc>
                <a:spcPct val="90000"/>
              </a:lnSpc>
              <a:spcBef>
                <a:spcPct val="15000"/>
              </a:spcBef>
            </a:pPr>
            <a:r>
              <a:rPr lang="en-US" sz="1600" smtClean="0"/>
              <a:t>Software</a:t>
            </a:r>
          </a:p>
          <a:p>
            <a:pPr marL="685800" lvl="1" indent="-228600" eaLnBrk="1" hangingPunct="1">
              <a:lnSpc>
                <a:spcPct val="90000"/>
              </a:lnSpc>
              <a:spcBef>
                <a:spcPct val="15000"/>
              </a:spcBef>
            </a:pPr>
            <a:r>
              <a:rPr lang="en-US" sz="1600" smtClean="0"/>
              <a:t>Testing and evaluation</a:t>
            </a:r>
            <a:endParaRPr lang="en-US" sz="1800" smtClean="0"/>
          </a:p>
          <a:p>
            <a:pPr marL="228600" indent="-228600" eaLnBrk="1" hangingPunct="1">
              <a:lnSpc>
                <a:spcPct val="90000"/>
              </a:lnSpc>
              <a:spcBef>
                <a:spcPct val="15000"/>
              </a:spcBef>
            </a:pPr>
            <a:r>
              <a:rPr lang="en-US" sz="1800" smtClean="0"/>
              <a:t>Modeling measurement systems</a:t>
            </a:r>
          </a:p>
          <a:p>
            <a:pPr marL="685800" lvl="1" indent="-228600" eaLnBrk="1" hangingPunct="1">
              <a:lnSpc>
                <a:spcPct val="90000"/>
              </a:lnSpc>
              <a:spcBef>
                <a:spcPct val="15000"/>
              </a:spcBef>
            </a:pPr>
            <a:r>
              <a:rPr lang="en-US" sz="1600" smtClean="0"/>
              <a:t>Tradeoff/sensitivity analysis</a:t>
            </a:r>
            <a:endParaRPr lang="en-US" sz="1800" smtClean="0"/>
          </a:p>
          <a:p>
            <a:pPr marL="228600" indent="-228600" eaLnBrk="1" hangingPunct="1">
              <a:lnSpc>
                <a:spcPct val="90000"/>
              </a:lnSpc>
              <a:spcBef>
                <a:spcPct val="15000"/>
              </a:spcBef>
            </a:pPr>
            <a:r>
              <a:rPr lang="en-US" sz="1800" smtClean="0"/>
              <a:t>As-built modeling</a:t>
            </a:r>
          </a:p>
          <a:p>
            <a:pPr marL="685800" lvl="1" indent="-228600" eaLnBrk="1" hangingPunct="1">
              <a:lnSpc>
                <a:spcPct val="90000"/>
              </a:lnSpc>
              <a:spcBef>
                <a:spcPct val="15000"/>
              </a:spcBef>
            </a:pPr>
            <a:r>
              <a:rPr lang="en-US" sz="1600" smtClean="0"/>
              <a:t>Feature extraction</a:t>
            </a:r>
          </a:p>
          <a:p>
            <a:pPr marL="685800" lvl="1" indent="-228600" eaLnBrk="1" hangingPunct="1">
              <a:lnSpc>
                <a:spcPct val="90000"/>
              </a:lnSpc>
              <a:spcBef>
                <a:spcPct val="15000"/>
              </a:spcBef>
            </a:pPr>
            <a:r>
              <a:rPr lang="en-US" sz="1600" smtClean="0"/>
              <a:t>Data fusion</a:t>
            </a:r>
          </a:p>
        </p:txBody>
      </p:sp>
      <p:grpSp>
        <p:nvGrpSpPr>
          <p:cNvPr id="2" name="Group 199"/>
          <p:cNvGrpSpPr>
            <a:grpSpLocks/>
          </p:cNvGrpSpPr>
          <p:nvPr/>
        </p:nvGrpSpPr>
        <p:grpSpPr bwMode="auto">
          <a:xfrm>
            <a:off x="5805488" y="1239838"/>
            <a:ext cx="2333625" cy="2466975"/>
            <a:chOff x="3657" y="725"/>
            <a:chExt cx="1638" cy="1732"/>
          </a:xfrm>
        </p:grpSpPr>
        <p:pic>
          <p:nvPicPr>
            <p:cNvPr id="23582" name="Picture 180"/>
            <p:cNvPicPr>
              <a:picLocks noChangeAspect="1" noChangeArrowheads="1"/>
            </p:cNvPicPr>
            <p:nvPr/>
          </p:nvPicPr>
          <p:blipFill>
            <a:blip r:embed="rId2" cstate="print"/>
            <a:srcRect b="6871"/>
            <a:stretch>
              <a:fillRect/>
            </a:stretch>
          </p:blipFill>
          <p:spPr bwMode="auto">
            <a:xfrm>
              <a:off x="3657" y="725"/>
              <a:ext cx="1638" cy="1668"/>
            </a:xfrm>
            <a:prstGeom prst="rect">
              <a:avLst/>
            </a:prstGeom>
            <a:noFill/>
            <a:ln w="9525">
              <a:noFill/>
              <a:miter lim="800000"/>
              <a:headEnd/>
              <a:tailEnd/>
            </a:ln>
          </p:spPr>
        </p:pic>
        <p:sp>
          <p:nvSpPr>
            <p:cNvPr id="23583" name="Text Box 181"/>
            <p:cNvSpPr txBox="1">
              <a:spLocks noChangeArrowheads="1"/>
            </p:cNvSpPr>
            <p:nvPr/>
          </p:nvSpPr>
          <p:spPr bwMode="auto">
            <a:xfrm>
              <a:off x="4819" y="2144"/>
              <a:ext cx="260" cy="193"/>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E1</a:t>
              </a:r>
            </a:p>
          </p:txBody>
        </p:sp>
        <p:sp>
          <p:nvSpPr>
            <p:cNvPr id="23584" name="Text Box 182"/>
            <p:cNvSpPr txBox="1">
              <a:spLocks noChangeArrowheads="1"/>
            </p:cNvSpPr>
            <p:nvPr/>
          </p:nvSpPr>
          <p:spPr bwMode="auto">
            <a:xfrm>
              <a:off x="4236" y="2235"/>
              <a:ext cx="260" cy="193"/>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E2</a:t>
              </a:r>
            </a:p>
          </p:txBody>
        </p:sp>
        <p:sp>
          <p:nvSpPr>
            <p:cNvPr id="23585" name="Text Box 183"/>
            <p:cNvSpPr txBox="1">
              <a:spLocks noChangeArrowheads="1"/>
            </p:cNvSpPr>
            <p:nvPr/>
          </p:nvSpPr>
          <p:spPr bwMode="auto">
            <a:xfrm>
              <a:off x="3749" y="1920"/>
              <a:ext cx="260" cy="193"/>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E3</a:t>
              </a:r>
            </a:p>
          </p:txBody>
        </p:sp>
        <p:sp>
          <p:nvSpPr>
            <p:cNvPr id="23586" name="Text Box 184"/>
            <p:cNvSpPr txBox="1">
              <a:spLocks noChangeArrowheads="1"/>
            </p:cNvSpPr>
            <p:nvPr/>
          </p:nvSpPr>
          <p:spPr bwMode="auto">
            <a:xfrm>
              <a:off x="4256" y="785"/>
              <a:ext cx="260" cy="193"/>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E5</a:t>
              </a:r>
            </a:p>
          </p:txBody>
        </p:sp>
        <p:sp>
          <p:nvSpPr>
            <p:cNvPr id="23587" name="Text Box 185"/>
            <p:cNvSpPr txBox="1">
              <a:spLocks noChangeArrowheads="1"/>
            </p:cNvSpPr>
            <p:nvPr/>
          </p:nvSpPr>
          <p:spPr bwMode="auto">
            <a:xfrm>
              <a:off x="3966" y="865"/>
              <a:ext cx="259" cy="193"/>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E4</a:t>
              </a:r>
            </a:p>
          </p:txBody>
        </p:sp>
        <p:sp>
          <p:nvSpPr>
            <p:cNvPr id="23588" name="Text Box 186"/>
            <p:cNvSpPr txBox="1">
              <a:spLocks noChangeArrowheads="1"/>
            </p:cNvSpPr>
            <p:nvPr/>
          </p:nvSpPr>
          <p:spPr bwMode="auto">
            <a:xfrm>
              <a:off x="4641" y="838"/>
              <a:ext cx="260" cy="192"/>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S5</a:t>
              </a:r>
            </a:p>
          </p:txBody>
        </p:sp>
        <p:sp>
          <p:nvSpPr>
            <p:cNvPr id="23589" name="Text Box 187"/>
            <p:cNvSpPr txBox="1">
              <a:spLocks noChangeArrowheads="1"/>
            </p:cNvSpPr>
            <p:nvPr/>
          </p:nvSpPr>
          <p:spPr bwMode="auto">
            <a:xfrm>
              <a:off x="3731" y="1063"/>
              <a:ext cx="259" cy="193"/>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S4</a:t>
              </a:r>
            </a:p>
          </p:txBody>
        </p:sp>
        <p:sp>
          <p:nvSpPr>
            <p:cNvPr id="23590" name="Text Box 188"/>
            <p:cNvSpPr txBox="1">
              <a:spLocks noChangeArrowheads="1"/>
            </p:cNvSpPr>
            <p:nvPr/>
          </p:nvSpPr>
          <p:spPr bwMode="auto">
            <a:xfrm>
              <a:off x="4966" y="1974"/>
              <a:ext cx="260" cy="193"/>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S1</a:t>
              </a:r>
            </a:p>
          </p:txBody>
        </p:sp>
        <p:sp>
          <p:nvSpPr>
            <p:cNvPr id="23591" name="Text Box 189"/>
            <p:cNvSpPr txBox="1">
              <a:spLocks noChangeArrowheads="1"/>
            </p:cNvSpPr>
            <p:nvPr/>
          </p:nvSpPr>
          <p:spPr bwMode="auto">
            <a:xfrm>
              <a:off x="4487" y="2264"/>
              <a:ext cx="260" cy="193"/>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S2</a:t>
              </a:r>
            </a:p>
          </p:txBody>
        </p:sp>
        <p:sp>
          <p:nvSpPr>
            <p:cNvPr id="23592" name="Text Box 190"/>
            <p:cNvSpPr txBox="1">
              <a:spLocks noChangeArrowheads="1"/>
            </p:cNvSpPr>
            <p:nvPr/>
          </p:nvSpPr>
          <p:spPr bwMode="auto">
            <a:xfrm>
              <a:off x="3918" y="2093"/>
              <a:ext cx="259" cy="192"/>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S3</a:t>
              </a:r>
            </a:p>
          </p:txBody>
        </p:sp>
        <p:sp>
          <p:nvSpPr>
            <p:cNvPr id="23593" name="Text Box 191"/>
            <p:cNvSpPr txBox="1">
              <a:spLocks noChangeArrowheads="1"/>
            </p:cNvSpPr>
            <p:nvPr/>
          </p:nvSpPr>
          <p:spPr bwMode="auto">
            <a:xfrm>
              <a:off x="4740" y="1437"/>
              <a:ext cx="284" cy="193"/>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Mg</a:t>
              </a:r>
            </a:p>
          </p:txBody>
        </p:sp>
        <p:sp>
          <p:nvSpPr>
            <p:cNvPr id="23594" name="Text Box 192"/>
            <p:cNvSpPr txBox="1">
              <a:spLocks noChangeArrowheads="1"/>
            </p:cNvSpPr>
            <p:nvPr/>
          </p:nvSpPr>
          <p:spPr bwMode="auto">
            <a:xfrm>
              <a:off x="3968" y="1585"/>
              <a:ext cx="206" cy="193"/>
            </a:xfrm>
            <a:prstGeom prst="rect">
              <a:avLst/>
            </a:prstGeom>
            <a:noFill/>
            <a:ln w="9525">
              <a:noFill/>
              <a:miter lim="800000"/>
              <a:headEnd/>
              <a:tailEnd/>
            </a:ln>
          </p:spPr>
          <p:txBody>
            <a:bodyPr wrap="none">
              <a:spAutoFit/>
            </a:bodyPr>
            <a:lstStyle/>
            <a:p>
              <a:pPr eaLnBrk="0" hangingPunct="0"/>
              <a:r>
                <a:rPr lang="en-US" sz="1200" b="1">
                  <a:solidFill>
                    <a:srgbClr val="FFCC66"/>
                  </a:solidFill>
                  <a:latin typeface="Helvetica" pitchFamily="34" charset="0"/>
                </a:rPr>
                <a:t>C</a:t>
              </a:r>
            </a:p>
          </p:txBody>
        </p:sp>
      </p:grpSp>
      <p:sp>
        <p:nvSpPr>
          <p:cNvPr id="23557" name="Text Box 194"/>
          <p:cNvSpPr txBox="1">
            <a:spLocks noChangeArrowheads="1"/>
          </p:cNvSpPr>
          <p:nvPr/>
        </p:nvSpPr>
        <p:spPr bwMode="auto">
          <a:xfrm>
            <a:off x="5527675" y="3627438"/>
            <a:ext cx="2833688" cy="274637"/>
          </a:xfrm>
          <a:prstGeom prst="rect">
            <a:avLst/>
          </a:prstGeom>
          <a:noFill/>
          <a:ln w="9525">
            <a:noFill/>
            <a:miter lim="800000"/>
            <a:headEnd/>
            <a:tailEnd/>
          </a:ln>
        </p:spPr>
        <p:txBody>
          <a:bodyPr>
            <a:spAutoFit/>
          </a:bodyPr>
          <a:lstStyle/>
          <a:p>
            <a:pPr algn="ctr"/>
            <a:r>
              <a:rPr lang="en-US" sz="1200">
                <a:latin typeface="Helvetica" pitchFamily="34" charset="0"/>
              </a:rPr>
              <a:t>Validation of explosive simulants </a:t>
            </a:r>
            <a:endParaRPr lang="en-US" sz="2000">
              <a:latin typeface="Helvetica" pitchFamily="34" charset="0"/>
            </a:endParaRPr>
          </a:p>
        </p:txBody>
      </p:sp>
      <p:grpSp>
        <p:nvGrpSpPr>
          <p:cNvPr id="3" name="Group 198"/>
          <p:cNvGrpSpPr>
            <a:grpSpLocks/>
          </p:cNvGrpSpPr>
          <p:nvPr/>
        </p:nvGrpSpPr>
        <p:grpSpPr bwMode="auto">
          <a:xfrm>
            <a:off x="5356225" y="4048125"/>
            <a:ext cx="2784475" cy="1998663"/>
            <a:chOff x="3483" y="2686"/>
            <a:chExt cx="1885" cy="1353"/>
          </a:xfrm>
        </p:grpSpPr>
        <p:sp>
          <p:nvSpPr>
            <p:cNvPr id="23560" name="Rectangle 130"/>
            <p:cNvSpPr>
              <a:spLocks noChangeArrowheads="1"/>
            </p:cNvSpPr>
            <p:nvPr/>
          </p:nvSpPr>
          <p:spPr bwMode="auto">
            <a:xfrm>
              <a:off x="5331" y="3848"/>
              <a:ext cx="18" cy="82"/>
            </a:xfrm>
            <a:prstGeom prst="rect">
              <a:avLst/>
            </a:prstGeom>
            <a:noFill/>
            <a:ln w="9525">
              <a:noFill/>
              <a:miter lim="800000"/>
              <a:headEnd/>
              <a:tailEnd/>
            </a:ln>
          </p:spPr>
          <p:txBody>
            <a:bodyPr wrap="none" lIns="0" tIns="0" rIns="0" bIns="0">
              <a:spAutoFit/>
            </a:bodyPr>
            <a:lstStyle/>
            <a:p>
              <a:r>
                <a:rPr lang="en-US" sz="800">
                  <a:solidFill>
                    <a:srgbClr val="000000"/>
                  </a:solidFill>
                  <a:latin typeface="Times New Roman" pitchFamily="18" charset="0"/>
                </a:rPr>
                <a:t> </a:t>
              </a:r>
              <a:endParaRPr lang="en-US" sz="1800"/>
            </a:p>
          </p:txBody>
        </p:sp>
        <p:sp>
          <p:nvSpPr>
            <p:cNvPr id="23561" name="Rectangle 131"/>
            <p:cNvSpPr>
              <a:spLocks noChangeArrowheads="1"/>
            </p:cNvSpPr>
            <p:nvPr/>
          </p:nvSpPr>
          <p:spPr bwMode="auto">
            <a:xfrm>
              <a:off x="3483" y="3896"/>
              <a:ext cx="17" cy="83"/>
            </a:xfrm>
            <a:prstGeom prst="rect">
              <a:avLst/>
            </a:prstGeom>
            <a:noFill/>
            <a:ln w="9525">
              <a:noFill/>
              <a:miter lim="800000"/>
              <a:headEnd/>
              <a:tailEnd/>
            </a:ln>
          </p:spPr>
          <p:txBody>
            <a:bodyPr wrap="none" lIns="0" tIns="0" rIns="0" bIns="0">
              <a:spAutoFit/>
            </a:bodyPr>
            <a:lstStyle/>
            <a:p>
              <a:r>
                <a:rPr lang="en-US" sz="800">
                  <a:solidFill>
                    <a:srgbClr val="000000"/>
                  </a:solidFill>
                  <a:latin typeface="Times New Roman" pitchFamily="18" charset="0"/>
                </a:rPr>
                <a:t> </a:t>
              </a:r>
              <a:endParaRPr lang="en-US" sz="1800"/>
            </a:p>
          </p:txBody>
        </p:sp>
        <p:sp>
          <p:nvSpPr>
            <p:cNvPr id="23562" name="Rectangle 132"/>
            <p:cNvSpPr>
              <a:spLocks noChangeArrowheads="1"/>
            </p:cNvSpPr>
            <p:nvPr/>
          </p:nvSpPr>
          <p:spPr bwMode="auto">
            <a:xfrm>
              <a:off x="3637" y="3896"/>
              <a:ext cx="17" cy="83"/>
            </a:xfrm>
            <a:prstGeom prst="rect">
              <a:avLst/>
            </a:prstGeom>
            <a:noFill/>
            <a:ln w="9525">
              <a:noFill/>
              <a:miter lim="800000"/>
              <a:headEnd/>
              <a:tailEnd/>
            </a:ln>
          </p:spPr>
          <p:txBody>
            <a:bodyPr wrap="none" lIns="0" tIns="0" rIns="0" bIns="0">
              <a:spAutoFit/>
            </a:bodyPr>
            <a:lstStyle/>
            <a:p>
              <a:r>
                <a:rPr lang="en-US" sz="800">
                  <a:solidFill>
                    <a:srgbClr val="000000"/>
                  </a:solidFill>
                  <a:latin typeface="Times New Roman" pitchFamily="18" charset="0"/>
                </a:rPr>
                <a:t> </a:t>
              </a:r>
              <a:endParaRPr lang="en-US" sz="1800"/>
            </a:p>
          </p:txBody>
        </p:sp>
        <p:sp>
          <p:nvSpPr>
            <p:cNvPr id="23563" name="Rectangle 133"/>
            <p:cNvSpPr>
              <a:spLocks noChangeArrowheads="1"/>
            </p:cNvSpPr>
            <p:nvPr/>
          </p:nvSpPr>
          <p:spPr bwMode="auto">
            <a:xfrm>
              <a:off x="3791" y="3896"/>
              <a:ext cx="18" cy="83"/>
            </a:xfrm>
            <a:prstGeom prst="rect">
              <a:avLst/>
            </a:prstGeom>
            <a:noFill/>
            <a:ln w="9525">
              <a:noFill/>
              <a:miter lim="800000"/>
              <a:headEnd/>
              <a:tailEnd/>
            </a:ln>
          </p:spPr>
          <p:txBody>
            <a:bodyPr wrap="none" lIns="0" tIns="0" rIns="0" bIns="0">
              <a:spAutoFit/>
            </a:bodyPr>
            <a:lstStyle/>
            <a:p>
              <a:r>
                <a:rPr lang="en-US" sz="800">
                  <a:solidFill>
                    <a:srgbClr val="000000"/>
                  </a:solidFill>
                  <a:latin typeface="Times New Roman" pitchFamily="18" charset="0"/>
                </a:rPr>
                <a:t> </a:t>
              </a:r>
              <a:endParaRPr lang="en-US" sz="1800"/>
            </a:p>
          </p:txBody>
        </p:sp>
        <p:sp>
          <p:nvSpPr>
            <p:cNvPr id="23564" name="Rectangle 134"/>
            <p:cNvSpPr>
              <a:spLocks noChangeArrowheads="1"/>
            </p:cNvSpPr>
            <p:nvPr/>
          </p:nvSpPr>
          <p:spPr bwMode="auto">
            <a:xfrm>
              <a:off x="3945" y="3896"/>
              <a:ext cx="17" cy="83"/>
            </a:xfrm>
            <a:prstGeom prst="rect">
              <a:avLst/>
            </a:prstGeom>
            <a:noFill/>
            <a:ln w="9525">
              <a:noFill/>
              <a:miter lim="800000"/>
              <a:headEnd/>
              <a:tailEnd/>
            </a:ln>
          </p:spPr>
          <p:txBody>
            <a:bodyPr wrap="none" lIns="0" tIns="0" rIns="0" bIns="0">
              <a:spAutoFit/>
            </a:bodyPr>
            <a:lstStyle/>
            <a:p>
              <a:r>
                <a:rPr lang="en-US" sz="800">
                  <a:solidFill>
                    <a:srgbClr val="000000"/>
                  </a:solidFill>
                  <a:latin typeface="Times New Roman" pitchFamily="18" charset="0"/>
                </a:rPr>
                <a:t> </a:t>
              </a:r>
              <a:endParaRPr lang="en-US" sz="1800"/>
            </a:p>
          </p:txBody>
        </p:sp>
        <p:sp>
          <p:nvSpPr>
            <p:cNvPr id="23565" name="Rectangle 135"/>
            <p:cNvSpPr>
              <a:spLocks noChangeArrowheads="1"/>
            </p:cNvSpPr>
            <p:nvPr/>
          </p:nvSpPr>
          <p:spPr bwMode="auto">
            <a:xfrm>
              <a:off x="4099" y="3896"/>
              <a:ext cx="17" cy="83"/>
            </a:xfrm>
            <a:prstGeom prst="rect">
              <a:avLst/>
            </a:prstGeom>
            <a:noFill/>
            <a:ln w="9525">
              <a:noFill/>
              <a:miter lim="800000"/>
              <a:headEnd/>
              <a:tailEnd/>
            </a:ln>
          </p:spPr>
          <p:txBody>
            <a:bodyPr wrap="none" lIns="0" tIns="0" rIns="0" bIns="0">
              <a:spAutoFit/>
            </a:bodyPr>
            <a:lstStyle/>
            <a:p>
              <a:r>
                <a:rPr lang="en-US" sz="800">
                  <a:solidFill>
                    <a:srgbClr val="000000"/>
                  </a:solidFill>
                  <a:latin typeface="Times New Roman" pitchFamily="18" charset="0"/>
                </a:rPr>
                <a:t> </a:t>
              </a:r>
              <a:endParaRPr lang="en-US" sz="1800"/>
            </a:p>
          </p:txBody>
        </p:sp>
        <p:sp>
          <p:nvSpPr>
            <p:cNvPr id="23566" name="Rectangle 136"/>
            <p:cNvSpPr>
              <a:spLocks noChangeArrowheads="1"/>
            </p:cNvSpPr>
            <p:nvPr/>
          </p:nvSpPr>
          <p:spPr bwMode="auto">
            <a:xfrm>
              <a:off x="3483" y="3956"/>
              <a:ext cx="17" cy="83"/>
            </a:xfrm>
            <a:prstGeom prst="rect">
              <a:avLst/>
            </a:prstGeom>
            <a:noFill/>
            <a:ln w="9525">
              <a:noFill/>
              <a:miter lim="800000"/>
              <a:headEnd/>
              <a:tailEnd/>
            </a:ln>
          </p:spPr>
          <p:txBody>
            <a:bodyPr wrap="none" lIns="0" tIns="0" rIns="0" bIns="0">
              <a:spAutoFit/>
            </a:bodyPr>
            <a:lstStyle/>
            <a:p>
              <a:r>
                <a:rPr lang="en-US" sz="800">
                  <a:solidFill>
                    <a:srgbClr val="000000"/>
                  </a:solidFill>
                  <a:latin typeface="Times New Roman" pitchFamily="18" charset="0"/>
                </a:rPr>
                <a:t> </a:t>
              </a:r>
              <a:endParaRPr lang="en-US" sz="1800"/>
            </a:p>
          </p:txBody>
        </p:sp>
        <p:pic>
          <p:nvPicPr>
            <p:cNvPr id="149650" name="Picture 146"/>
            <p:cNvPicPr>
              <a:picLocks noChangeAspect="1" noChangeArrowheads="1"/>
            </p:cNvPicPr>
            <p:nvPr/>
          </p:nvPicPr>
          <p:blipFill>
            <a:blip r:embed="rId3" cstate="print"/>
            <a:srcRect l="650"/>
            <a:stretch>
              <a:fillRect/>
            </a:stretch>
          </p:blipFill>
          <p:spPr bwMode="auto">
            <a:xfrm>
              <a:off x="3532" y="2686"/>
              <a:ext cx="1836" cy="1246"/>
            </a:xfrm>
            <a:prstGeom prst="rect">
              <a:avLst/>
            </a:prstGeom>
            <a:noFill/>
            <a:ln w="9525">
              <a:noFill/>
              <a:miter lim="800000"/>
              <a:headEnd/>
              <a:tailEnd/>
            </a:ln>
            <a:effectLst>
              <a:outerShdw dist="35921" dir="2700000" algn="ctr" rotWithShape="0">
                <a:srgbClr val="808080"/>
              </a:outerShdw>
            </a:effectLst>
          </p:spPr>
        </p:pic>
        <p:sp>
          <p:nvSpPr>
            <p:cNvPr id="23568" name="Freeform 147"/>
            <p:cNvSpPr>
              <a:spLocks noEditPoints="1"/>
            </p:cNvSpPr>
            <p:nvPr/>
          </p:nvSpPr>
          <p:spPr bwMode="auto">
            <a:xfrm>
              <a:off x="3943" y="3021"/>
              <a:ext cx="126" cy="148"/>
            </a:xfrm>
            <a:custGeom>
              <a:avLst/>
              <a:gdLst>
                <a:gd name="T0" fmla="*/ 0 w 12056"/>
                <a:gd name="T1" fmla="*/ 0 h 8863"/>
                <a:gd name="T2" fmla="*/ 0 w 12056"/>
                <a:gd name="T3" fmla="*/ 0 h 8863"/>
                <a:gd name="T4" fmla="*/ 0 w 12056"/>
                <a:gd name="T5" fmla="*/ 0 h 8863"/>
                <a:gd name="T6" fmla="*/ 0 w 12056"/>
                <a:gd name="T7" fmla="*/ 0 h 8863"/>
                <a:gd name="T8" fmla="*/ 0 w 12056"/>
                <a:gd name="T9" fmla="*/ 0 h 8863"/>
                <a:gd name="T10" fmla="*/ 0 w 12056"/>
                <a:gd name="T11" fmla="*/ 0 h 8863"/>
                <a:gd name="T12" fmla="*/ 0 w 12056"/>
                <a:gd name="T13" fmla="*/ 0 h 8863"/>
                <a:gd name="T14" fmla="*/ 0 w 12056"/>
                <a:gd name="T15" fmla="*/ 0 h 8863"/>
                <a:gd name="T16" fmla="*/ 0 w 12056"/>
                <a:gd name="T17" fmla="*/ 0 h 8863"/>
                <a:gd name="T18" fmla="*/ 0 w 12056"/>
                <a:gd name="T19" fmla="*/ 0 h 8863"/>
                <a:gd name="T20" fmla="*/ 0 w 12056"/>
                <a:gd name="T21" fmla="*/ 0 h 88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56"/>
                <a:gd name="T34" fmla="*/ 0 h 8863"/>
                <a:gd name="T35" fmla="*/ 12056 w 12056"/>
                <a:gd name="T36" fmla="*/ 8863 h 88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56" h="8863">
                  <a:moveTo>
                    <a:pt x="86" y="16"/>
                  </a:moveTo>
                  <a:lnTo>
                    <a:pt x="11549" y="8429"/>
                  </a:lnTo>
                  <a:cubicBezTo>
                    <a:pt x="11571" y="8445"/>
                    <a:pt x="11576" y="8476"/>
                    <a:pt x="11559" y="8499"/>
                  </a:cubicBezTo>
                  <a:cubicBezTo>
                    <a:pt x="11543" y="8521"/>
                    <a:pt x="11512" y="8526"/>
                    <a:pt x="11489" y="8509"/>
                  </a:cubicBezTo>
                  <a:lnTo>
                    <a:pt x="27" y="97"/>
                  </a:lnTo>
                  <a:cubicBezTo>
                    <a:pt x="5" y="81"/>
                    <a:pt x="0" y="49"/>
                    <a:pt x="16" y="27"/>
                  </a:cubicBezTo>
                  <a:cubicBezTo>
                    <a:pt x="32" y="5"/>
                    <a:pt x="64" y="0"/>
                    <a:pt x="86" y="16"/>
                  </a:cubicBezTo>
                  <a:close/>
                  <a:moveTo>
                    <a:pt x="11648" y="8068"/>
                  </a:moveTo>
                  <a:lnTo>
                    <a:pt x="12056" y="8863"/>
                  </a:lnTo>
                  <a:lnTo>
                    <a:pt x="11175" y="8713"/>
                  </a:lnTo>
                  <a:lnTo>
                    <a:pt x="11648" y="8068"/>
                  </a:lnTo>
                  <a:close/>
                </a:path>
              </a:pathLst>
            </a:custGeom>
            <a:solidFill>
              <a:srgbClr val="000000"/>
            </a:solidFill>
            <a:ln w="19050" cap="flat" cmpd="sng">
              <a:solidFill>
                <a:srgbClr val="000000"/>
              </a:solidFill>
              <a:prstDash val="solid"/>
              <a:bevel/>
              <a:headEnd/>
              <a:tailEnd/>
            </a:ln>
          </p:spPr>
          <p:txBody>
            <a:bodyPr/>
            <a:lstStyle/>
            <a:p>
              <a:endParaRPr lang="en-US"/>
            </a:p>
          </p:txBody>
        </p:sp>
        <p:sp>
          <p:nvSpPr>
            <p:cNvPr id="23569" name="Rectangle 148"/>
            <p:cNvSpPr>
              <a:spLocks noChangeArrowheads="1"/>
            </p:cNvSpPr>
            <p:nvPr/>
          </p:nvSpPr>
          <p:spPr bwMode="auto">
            <a:xfrm>
              <a:off x="3793" y="2934"/>
              <a:ext cx="401" cy="103"/>
            </a:xfrm>
            <a:prstGeom prst="rect">
              <a:avLst/>
            </a:prstGeom>
            <a:noFill/>
            <a:ln w="9525">
              <a:noFill/>
              <a:miter lim="800000"/>
              <a:headEnd/>
              <a:tailEnd/>
            </a:ln>
          </p:spPr>
          <p:txBody>
            <a:bodyPr wrap="none" lIns="0" tIns="0" rIns="0" bIns="0">
              <a:spAutoFit/>
            </a:bodyPr>
            <a:lstStyle/>
            <a:p>
              <a:r>
                <a:rPr lang="en-US" sz="1000" b="1">
                  <a:solidFill>
                    <a:srgbClr val="000000"/>
                  </a:solidFill>
                  <a:latin typeface="Helvetica" pitchFamily="34" charset="0"/>
                </a:rPr>
                <a:t>Explosive</a:t>
              </a:r>
              <a:endParaRPr lang="en-US" sz="1000" b="1">
                <a:latin typeface="Helvetica" pitchFamily="34" charset="0"/>
              </a:endParaRPr>
            </a:p>
          </p:txBody>
        </p:sp>
        <p:sp>
          <p:nvSpPr>
            <p:cNvPr id="23570" name="Rectangle 149"/>
            <p:cNvSpPr>
              <a:spLocks noChangeArrowheads="1"/>
            </p:cNvSpPr>
            <p:nvPr/>
          </p:nvSpPr>
          <p:spPr bwMode="auto">
            <a:xfrm>
              <a:off x="3872" y="2750"/>
              <a:ext cx="22" cy="93"/>
            </a:xfrm>
            <a:prstGeom prst="rect">
              <a:avLst/>
            </a:prstGeom>
            <a:noFill/>
            <a:ln w="9525">
              <a:noFill/>
              <a:miter lim="800000"/>
              <a:headEnd/>
              <a:tailEnd/>
            </a:ln>
          </p:spPr>
          <p:txBody>
            <a:bodyPr wrap="none" lIns="0" tIns="0" rIns="0" bIns="0">
              <a:spAutoFit/>
            </a:bodyPr>
            <a:lstStyle/>
            <a:p>
              <a:r>
                <a:rPr lang="en-US" sz="900">
                  <a:solidFill>
                    <a:srgbClr val="000000"/>
                  </a:solidFill>
                </a:rPr>
                <a:t> </a:t>
              </a:r>
              <a:endParaRPr lang="en-US" sz="1800"/>
            </a:p>
          </p:txBody>
        </p:sp>
        <p:sp>
          <p:nvSpPr>
            <p:cNvPr id="23571" name="Freeform 150"/>
            <p:cNvSpPr>
              <a:spLocks noEditPoints="1"/>
            </p:cNvSpPr>
            <p:nvPr/>
          </p:nvSpPr>
          <p:spPr bwMode="auto">
            <a:xfrm>
              <a:off x="4398" y="2997"/>
              <a:ext cx="111" cy="204"/>
            </a:xfrm>
            <a:custGeom>
              <a:avLst/>
              <a:gdLst>
                <a:gd name="T0" fmla="*/ 0 w 4858"/>
                <a:gd name="T1" fmla="*/ 0 h 9657"/>
                <a:gd name="T2" fmla="*/ 0 w 4858"/>
                <a:gd name="T3" fmla="*/ 0 h 9657"/>
                <a:gd name="T4" fmla="*/ 0 w 4858"/>
                <a:gd name="T5" fmla="*/ 0 h 9657"/>
                <a:gd name="T6" fmla="*/ 0 w 4858"/>
                <a:gd name="T7" fmla="*/ 0 h 9657"/>
                <a:gd name="T8" fmla="*/ 0 w 4858"/>
                <a:gd name="T9" fmla="*/ 0 h 9657"/>
                <a:gd name="T10" fmla="*/ 0 w 4858"/>
                <a:gd name="T11" fmla="*/ 0 h 9657"/>
                <a:gd name="T12" fmla="*/ 0 w 4858"/>
                <a:gd name="T13" fmla="*/ 0 h 9657"/>
                <a:gd name="T14" fmla="*/ 0 w 4858"/>
                <a:gd name="T15" fmla="*/ 0 h 9657"/>
                <a:gd name="T16" fmla="*/ 0 w 4858"/>
                <a:gd name="T17" fmla="*/ 0 h 9657"/>
                <a:gd name="T18" fmla="*/ 0 w 4858"/>
                <a:gd name="T19" fmla="*/ 0 h 9657"/>
                <a:gd name="T20" fmla="*/ 0 w 4858"/>
                <a:gd name="T21" fmla="*/ 0 h 96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58"/>
                <a:gd name="T34" fmla="*/ 0 h 9657"/>
                <a:gd name="T35" fmla="*/ 4858 w 4858"/>
                <a:gd name="T36" fmla="*/ 9657 h 96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58" h="9657">
                  <a:moveTo>
                    <a:pt x="4845" y="79"/>
                  </a:moveTo>
                  <a:lnTo>
                    <a:pt x="343" y="9083"/>
                  </a:lnTo>
                  <a:cubicBezTo>
                    <a:pt x="331" y="9108"/>
                    <a:pt x="301" y="9118"/>
                    <a:pt x="276" y="9105"/>
                  </a:cubicBezTo>
                  <a:cubicBezTo>
                    <a:pt x="252" y="9093"/>
                    <a:pt x="242" y="9063"/>
                    <a:pt x="254" y="9038"/>
                  </a:cubicBezTo>
                  <a:lnTo>
                    <a:pt x="4756" y="34"/>
                  </a:lnTo>
                  <a:cubicBezTo>
                    <a:pt x="4768" y="10"/>
                    <a:pt x="4798" y="0"/>
                    <a:pt x="4823" y="12"/>
                  </a:cubicBezTo>
                  <a:cubicBezTo>
                    <a:pt x="4848" y="24"/>
                    <a:pt x="4858" y="54"/>
                    <a:pt x="4845" y="79"/>
                  </a:cubicBezTo>
                  <a:close/>
                  <a:moveTo>
                    <a:pt x="716" y="9120"/>
                  </a:moveTo>
                  <a:lnTo>
                    <a:pt x="0" y="9657"/>
                  </a:lnTo>
                  <a:lnTo>
                    <a:pt x="0" y="8762"/>
                  </a:lnTo>
                  <a:lnTo>
                    <a:pt x="716" y="9120"/>
                  </a:lnTo>
                  <a:close/>
                </a:path>
              </a:pathLst>
            </a:custGeom>
            <a:solidFill>
              <a:srgbClr val="000000"/>
            </a:solidFill>
            <a:ln w="19050" cap="flat" cmpd="sng">
              <a:solidFill>
                <a:srgbClr val="000000"/>
              </a:solidFill>
              <a:prstDash val="solid"/>
              <a:bevel/>
              <a:headEnd/>
              <a:tailEnd/>
            </a:ln>
          </p:spPr>
          <p:txBody>
            <a:bodyPr/>
            <a:lstStyle/>
            <a:p>
              <a:endParaRPr lang="en-US"/>
            </a:p>
          </p:txBody>
        </p:sp>
        <p:sp>
          <p:nvSpPr>
            <p:cNvPr id="23572" name="Rectangle 151"/>
            <p:cNvSpPr>
              <a:spLocks noChangeArrowheads="1"/>
            </p:cNvSpPr>
            <p:nvPr/>
          </p:nvSpPr>
          <p:spPr bwMode="auto">
            <a:xfrm>
              <a:off x="4401" y="2912"/>
              <a:ext cx="367" cy="103"/>
            </a:xfrm>
            <a:prstGeom prst="rect">
              <a:avLst/>
            </a:prstGeom>
            <a:noFill/>
            <a:ln w="9525">
              <a:noFill/>
              <a:miter lim="800000"/>
              <a:headEnd/>
              <a:tailEnd/>
            </a:ln>
          </p:spPr>
          <p:txBody>
            <a:bodyPr wrap="none" lIns="0" tIns="0" rIns="0" bIns="0">
              <a:spAutoFit/>
            </a:bodyPr>
            <a:lstStyle/>
            <a:p>
              <a:r>
                <a:rPr lang="en-US" sz="1000" b="1">
                  <a:solidFill>
                    <a:srgbClr val="000000"/>
                  </a:solidFill>
                  <a:latin typeface="Helvetica" pitchFamily="34" charset="0"/>
                </a:rPr>
                <a:t>Batteries</a:t>
              </a:r>
              <a:endParaRPr lang="en-US" sz="1000" b="1">
                <a:latin typeface="Helvetica" pitchFamily="34" charset="0"/>
              </a:endParaRPr>
            </a:p>
          </p:txBody>
        </p:sp>
        <p:sp>
          <p:nvSpPr>
            <p:cNvPr id="23573" name="Rectangle 152"/>
            <p:cNvSpPr>
              <a:spLocks noChangeArrowheads="1"/>
            </p:cNvSpPr>
            <p:nvPr/>
          </p:nvSpPr>
          <p:spPr bwMode="auto">
            <a:xfrm>
              <a:off x="4618" y="2778"/>
              <a:ext cx="21" cy="93"/>
            </a:xfrm>
            <a:prstGeom prst="rect">
              <a:avLst/>
            </a:prstGeom>
            <a:noFill/>
            <a:ln w="9525">
              <a:noFill/>
              <a:miter lim="800000"/>
              <a:headEnd/>
              <a:tailEnd/>
            </a:ln>
          </p:spPr>
          <p:txBody>
            <a:bodyPr wrap="none" lIns="0" tIns="0" rIns="0" bIns="0">
              <a:spAutoFit/>
            </a:bodyPr>
            <a:lstStyle/>
            <a:p>
              <a:r>
                <a:rPr lang="en-US" sz="900">
                  <a:solidFill>
                    <a:srgbClr val="000000"/>
                  </a:solidFill>
                </a:rPr>
                <a:t> </a:t>
              </a:r>
              <a:endParaRPr lang="en-US" sz="1800"/>
            </a:p>
          </p:txBody>
        </p:sp>
        <p:sp>
          <p:nvSpPr>
            <p:cNvPr id="23574" name="Rectangle 153"/>
            <p:cNvSpPr>
              <a:spLocks noChangeArrowheads="1"/>
            </p:cNvSpPr>
            <p:nvPr/>
          </p:nvSpPr>
          <p:spPr bwMode="auto">
            <a:xfrm>
              <a:off x="4981" y="2878"/>
              <a:ext cx="22" cy="93"/>
            </a:xfrm>
            <a:prstGeom prst="rect">
              <a:avLst/>
            </a:prstGeom>
            <a:noFill/>
            <a:ln w="9525">
              <a:noFill/>
              <a:miter lim="800000"/>
              <a:headEnd/>
              <a:tailEnd/>
            </a:ln>
          </p:spPr>
          <p:txBody>
            <a:bodyPr wrap="none" lIns="0" tIns="0" rIns="0" bIns="0">
              <a:spAutoFit/>
            </a:bodyPr>
            <a:lstStyle/>
            <a:p>
              <a:r>
                <a:rPr lang="en-US" sz="900">
                  <a:solidFill>
                    <a:srgbClr val="000000"/>
                  </a:solidFill>
                </a:rPr>
                <a:t> </a:t>
              </a:r>
              <a:endParaRPr lang="en-US" sz="1800"/>
            </a:p>
          </p:txBody>
        </p:sp>
        <p:sp>
          <p:nvSpPr>
            <p:cNvPr id="23575" name="Rectangle 154"/>
            <p:cNvSpPr>
              <a:spLocks noChangeArrowheads="1"/>
            </p:cNvSpPr>
            <p:nvPr/>
          </p:nvSpPr>
          <p:spPr bwMode="auto">
            <a:xfrm>
              <a:off x="4592" y="3613"/>
              <a:ext cx="406" cy="104"/>
            </a:xfrm>
            <a:prstGeom prst="rect">
              <a:avLst/>
            </a:prstGeom>
            <a:noFill/>
            <a:ln w="9525">
              <a:noFill/>
              <a:miter lim="800000"/>
              <a:headEnd/>
              <a:tailEnd/>
            </a:ln>
          </p:spPr>
          <p:txBody>
            <a:bodyPr wrap="none" lIns="0" tIns="0" rIns="0" bIns="0">
              <a:spAutoFit/>
            </a:bodyPr>
            <a:lstStyle/>
            <a:p>
              <a:r>
                <a:rPr lang="en-US" sz="1000" b="1">
                  <a:solidFill>
                    <a:srgbClr val="000000"/>
                  </a:solidFill>
                  <a:latin typeface="Helvetica" pitchFamily="34" charset="0"/>
                </a:rPr>
                <a:t>Detonator</a:t>
              </a:r>
              <a:endParaRPr lang="en-US" sz="1000" b="1">
                <a:latin typeface="Helvetica" pitchFamily="34" charset="0"/>
              </a:endParaRPr>
            </a:p>
          </p:txBody>
        </p:sp>
        <p:sp>
          <p:nvSpPr>
            <p:cNvPr id="23576" name="Rectangle 155"/>
            <p:cNvSpPr>
              <a:spLocks noChangeArrowheads="1"/>
            </p:cNvSpPr>
            <p:nvPr/>
          </p:nvSpPr>
          <p:spPr bwMode="auto">
            <a:xfrm>
              <a:off x="4876" y="3621"/>
              <a:ext cx="21" cy="92"/>
            </a:xfrm>
            <a:prstGeom prst="rect">
              <a:avLst/>
            </a:prstGeom>
            <a:noFill/>
            <a:ln w="9525">
              <a:noFill/>
              <a:miter lim="800000"/>
              <a:headEnd/>
              <a:tailEnd/>
            </a:ln>
          </p:spPr>
          <p:txBody>
            <a:bodyPr wrap="none" lIns="0" tIns="0" rIns="0" bIns="0">
              <a:spAutoFit/>
            </a:bodyPr>
            <a:lstStyle/>
            <a:p>
              <a:r>
                <a:rPr lang="en-US" sz="900">
                  <a:solidFill>
                    <a:srgbClr val="000000"/>
                  </a:solidFill>
                </a:rPr>
                <a:t> </a:t>
              </a:r>
              <a:endParaRPr lang="en-US" sz="1800"/>
            </a:p>
          </p:txBody>
        </p:sp>
        <p:sp>
          <p:nvSpPr>
            <p:cNvPr id="23577" name="Freeform 156"/>
            <p:cNvSpPr>
              <a:spLocks noEditPoints="1"/>
            </p:cNvSpPr>
            <p:nvPr/>
          </p:nvSpPr>
          <p:spPr bwMode="auto">
            <a:xfrm>
              <a:off x="4628" y="3480"/>
              <a:ext cx="57" cy="120"/>
            </a:xfrm>
            <a:custGeom>
              <a:avLst/>
              <a:gdLst>
                <a:gd name="T0" fmla="*/ 0 w 2345"/>
                <a:gd name="T1" fmla="*/ 0 h 2885"/>
                <a:gd name="T2" fmla="*/ 0 w 2345"/>
                <a:gd name="T3" fmla="*/ 0 h 2885"/>
                <a:gd name="T4" fmla="*/ 0 w 2345"/>
                <a:gd name="T5" fmla="*/ 0 h 2885"/>
                <a:gd name="T6" fmla="*/ 0 w 2345"/>
                <a:gd name="T7" fmla="*/ 0 h 2885"/>
                <a:gd name="T8" fmla="*/ 0 w 2345"/>
                <a:gd name="T9" fmla="*/ 0 h 2885"/>
                <a:gd name="T10" fmla="*/ 0 w 2345"/>
                <a:gd name="T11" fmla="*/ 0 h 2885"/>
                <a:gd name="T12" fmla="*/ 0 w 2345"/>
                <a:gd name="T13" fmla="*/ 0 h 2885"/>
                <a:gd name="T14" fmla="*/ 0 w 2345"/>
                <a:gd name="T15" fmla="*/ 0 h 2885"/>
                <a:gd name="T16" fmla="*/ 0 w 2345"/>
                <a:gd name="T17" fmla="*/ 0 h 2885"/>
                <a:gd name="T18" fmla="*/ 0 w 2345"/>
                <a:gd name="T19" fmla="*/ 0 h 2885"/>
                <a:gd name="T20" fmla="*/ 0 w 2345"/>
                <a:gd name="T21" fmla="*/ 0 h 28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45"/>
                <a:gd name="T34" fmla="*/ 0 h 2885"/>
                <a:gd name="T35" fmla="*/ 2345 w 2345"/>
                <a:gd name="T36" fmla="*/ 2885 h 288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45" h="2885">
                  <a:moveTo>
                    <a:pt x="2298" y="2873"/>
                  </a:moveTo>
                  <a:lnTo>
                    <a:pt x="191" y="275"/>
                  </a:lnTo>
                  <a:cubicBezTo>
                    <a:pt x="182" y="264"/>
                    <a:pt x="184" y="249"/>
                    <a:pt x="195" y="240"/>
                  </a:cubicBezTo>
                  <a:cubicBezTo>
                    <a:pt x="205" y="231"/>
                    <a:pt x="221" y="233"/>
                    <a:pt x="230" y="244"/>
                  </a:cubicBezTo>
                  <a:lnTo>
                    <a:pt x="2337" y="2841"/>
                  </a:lnTo>
                  <a:cubicBezTo>
                    <a:pt x="2345" y="2852"/>
                    <a:pt x="2344" y="2868"/>
                    <a:pt x="2333" y="2877"/>
                  </a:cubicBezTo>
                  <a:cubicBezTo>
                    <a:pt x="2322" y="2885"/>
                    <a:pt x="2306" y="2884"/>
                    <a:pt x="2298" y="2873"/>
                  </a:cubicBezTo>
                  <a:close/>
                  <a:moveTo>
                    <a:pt x="97" y="437"/>
                  </a:moveTo>
                  <a:lnTo>
                    <a:pt x="0" y="0"/>
                  </a:lnTo>
                  <a:lnTo>
                    <a:pt x="408" y="185"/>
                  </a:lnTo>
                  <a:lnTo>
                    <a:pt x="97" y="437"/>
                  </a:lnTo>
                  <a:close/>
                </a:path>
              </a:pathLst>
            </a:custGeom>
            <a:solidFill>
              <a:srgbClr val="000000"/>
            </a:solidFill>
            <a:ln w="19050" cap="flat" cmpd="sng">
              <a:solidFill>
                <a:srgbClr val="000000"/>
              </a:solidFill>
              <a:prstDash val="solid"/>
              <a:bevel/>
              <a:headEnd/>
              <a:tailEnd/>
            </a:ln>
          </p:spPr>
          <p:txBody>
            <a:bodyPr/>
            <a:lstStyle/>
            <a:p>
              <a:endParaRPr lang="en-US"/>
            </a:p>
          </p:txBody>
        </p:sp>
        <p:sp>
          <p:nvSpPr>
            <p:cNvPr id="23578" name="Rectangle 157"/>
            <p:cNvSpPr>
              <a:spLocks noChangeArrowheads="1"/>
            </p:cNvSpPr>
            <p:nvPr/>
          </p:nvSpPr>
          <p:spPr bwMode="auto">
            <a:xfrm>
              <a:off x="5036" y="3513"/>
              <a:ext cx="234" cy="104"/>
            </a:xfrm>
            <a:prstGeom prst="rect">
              <a:avLst/>
            </a:prstGeom>
            <a:noFill/>
            <a:ln w="9525">
              <a:noFill/>
              <a:miter lim="800000"/>
              <a:headEnd/>
              <a:tailEnd/>
            </a:ln>
          </p:spPr>
          <p:txBody>
            <a:bodyPr wrap="none" lIns="0" tIns="0" rIns="0" bIns="0">
              <a:spAutoFit/>
            </a:bodyPr>
            <a:lstStyle/>
            <a:p>
              <a:r>
                <a:rPr lang="en-US" sz="1000" b="1">
                  <a:solidFill>
                    <a:srgbClr val="000000"/>
                  </a:solidFill>
                  <a:latin typeface="Helvetica" pitchFamily="34" charset="0"/>
                </a:rPr>
                <a:t>Wires</a:t>
              </a:r>
              <a:endParaRPr lang="en-US" sz="1000" b="1">
                <a:latin typeface="Helvetica" pitchFamily="34" charset="0"/>
              </a:endParaRPr>
            </a:p>
          </p:txBody>
        </p:sp>
        <p:sp>
          <p:nvSpPr>
            <p:cNvPr id="23579" name="Rectangle 158"/>
            <p:cNvSpPr>
              <a:spLocks noChangeArrowheads="1"/>
            </p:cNvSpPr>
            <p:nvPr/>
          </p:nvSpPr>
          <p:spPr bwMode="auto">
            <a:xfrm>
              <a:off x="5090" y="3615"/>
              <a:ext cx="21" cy="92"/>
            </a:xfrm>
            <a:prstGeom prst="rect">
              <a:avLst/>
            </a:prstGeom>
            <a:noFill/>
            <a:ln w="9525">
              <a:noFill/>
              <a:miter lim="800000"/>
              <a:headEnd/>
              <a:tailEnd/>
            </a:ln>
          </p:spPr>
          <p:txBody>
            <a:bodyPr wrap="none" lIns="0" tIns="0" rIns="0" bIns="0">
              <a:spAutoFit/>
            </a:bodyPr>
            <a:lstStyle/>
            <a:p>
              <a:r>
                <a:rPr lang="en-US" sz="900">
                  <a:solidFill>
                    <a:srgbClr val="000000"/>
                  </a:solidFill>
                </a:rPr>
                <a:t> </a:t>
              </a:r>
              <a:endParaRPr lang="en-US" sz="1800"/>
            </a:p>
          </p:txBody>
        </p:sp>
        <p:sp>
          <p:nvSpPr>
            <p:cNvPr id="23580" name="Freeform 159"/>
            <p:cNvSpPr>
              <a:spLocks noEditPoints="1"/>
            </p:cNvSpPr>
            <p:nvPr/>
          </p:nvSpPr>
          <p:spPr bwMode="auto">
            <a:xfrm>
              <a:off x="4772" y="3465"/>
              <a:ext cx="252" cy="82"/>
            </a:xfrm>
            <a:custGeom>
              <a:avLst/>
              <a:gdLst>
                <a:gd name="T0" fmla="*/ 0 w 3629"/>
                <a:gd name="T1" fmla="*/ 0 h 2429"/>
                <a:gd name="T2" fmla="*/ 0 w 3629"/>
                <a:gd name="T3" fmla="*/ 0 h 2429"/>
                <a:gd name="T4" fmla="*/ 0 w 3629"/>
                <a:gd name="T5" fmla="*/ 0 h 2429"/>
                <a:gd name="T6" fmla="*/ 0 w 3629"/>
                <a:gd name="T7" fmla="*/ 0 h 2429"/>
                <a:gd name="T8" fmla="*/ 0 w 3629"/>
                <a:gd name="T9" fmla="*/ 0 h 2429"/>
                <a:gd name="T10" fmla="*/ 0 w 3629"/>
                <a:gd name="T11" fmla="*/ 0 h 2429"/>
                <a:gd name="T12" fmla="*/ 0 w 3629"/>
                <a:gd name="T13" fmla="*/ 0 h 2429"/>
                <a:gd name="T14" fmla="*/ 0 w 3629"/>
                <a:gd name="T15" fmla="*/ 0 h 2429"/>
                <a:gd name="T16" fmla="*/ 0 w 3629"/>
                <a:gd name="T17" fmla="*/ 0 h 2429"/>
                <a:gd name="T18" fmla="*/ 0 w 3629"/>
                <a:gd name="T19" fmla="*/ 0 h 2429"/>
                <a:gd name="T20" fmla="*/ 0 w 3629"/>
                <a:gd name="T21" fmla="*/ 0 h 24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9"/>
                <a:gd name="T34" fmla="*/ 0 h 2429"/>
                <a:gd name="T35" fmla="*/ 3629 w 3629"/>
                <a:gd name="T36" fmla="*/ 2429 h 24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9" h="2429">
                  <a:moveTo>
                    <a:pt x="3587" y="2421"/>
                  </a:moveTo>
                  <a:lnTo>
                    <a:pt x="264" y="206"/>
                  </a:lnTo>
                  <a:cubicBezTo>
                    <a:pt x="252" y="199"/>
                    <a:pt x="249" y="183"/>
                    <a:pt x="257" y="172"/>
                  </a:cubicBezTo>
                  <a:cubicBezTo>
                    <a:pt x="265" y="160"/>
                    <a:pt x="280" y="157"/>
                    <a:pt x="292" y="165"/>
                  </a:cubicBezTo>
                  <a:lnTo>
                    <a:pt x="3614" y="2380"/>
                  </a:lnTo>
                  <a:cubicBezTo>
                    <a:pt x="3626" y="2387"/>
                    <a:pt x="3629" y="2403"/>
                    <a:pt x="3621" y="2414"/>
                  </a:cubicBezTo>
                  <a:cubicBezTo>
                    <a:pt x="3614" y="2426"/>
                    <a:pt x="3598" y="2429"/>
                    <a:pt x="3587" y="2421"/>
                  </a:cubicBezTo>
                  <a:close/>
                  <a:moveTo>
                    <a:pt x="222" y="389"/>
                  </a:moveTo>
                  <a:lnTo>
                    <a:pt x="0" y="0"/>
                  </a:lnTo>
                  <a:lnTo>
                    <a:pt x="444" y="56"/>
                  </a:lnTo>
                  <a:lnTo>
                    <a:pt x="222" y="389"/>
                  </a:lnTo>
                  <a:close/>
                </a:path>
              </a:pathLst>
            </a:custGeom>
            <a:solidFill>
              <a:srgbClr val="000000"/>
            </a:solidFill>
            <a:ln w="19050" cap="flat" cmpd="sng">
              <a:solidFill>
                <a:srgbClr val="000000"/>
              </a:solidFill>
              <a:prstDash val="solid"/>
              <a:bevel/>
              <a:headEnd/>
              <a:tailEnd/>
            </a:ln>
          </p:spPr>
          <p:txBody>
            <a:bodyPr/>
            <a:lstStyle/>
            <a:p>
              <a:endParaRPr lang="en-US"/>
            </a:p>
          </p:txBody>
        </p:sp>
        <p:sp>
          <p:nvSpPr>
            <p:cNvPr id="23581" name="Rectangle 161"/>
            <p:cNvSpPr>
              <a:spLocks noChangeArrowheads="1"/>
            </p:cNvSpPr>
            <p:nvPr/>
          </p:nvSpPr>
          <p:spPr bwMode="auto">
            <a:xfrm>
              <a:off x="4330" y="3617"/>
              <a:ext cx="21" cy="92"/>
            </a:xfrm>
            <a:prstGeom prst="rect">
              <a:avLst/>
            </a:prstGeom>
            <a:noFill/>
            <a:ln w="9525">
              <a:noFill/>
              <a:miter lim="800000"/>
              <a:headEnd/>
              <a:tailEnd/>
            </a:ln>
          </p:spPr>
          <p:txBody>
            <a:bodyPr wrap="none" lIns="0" tIns="0" rIns="0" bIns="0">
              <a:spAutoFit/>
            </a:bodyPr>
            <a:lstStyle/>
            <a:p>
              <a:r>
                <a:rPr lang="en-US" sz="900">
                  <a:solidFill>
                    <a:srgbClr val="000000"/>
                  </a:solidFill>
                </a:rPr>
                <a:t> </a:t>
              </a:r>
              <a:endParaRPr lang="en-US" sz="1800"/>
            </a:p>
          </p:txBody>
        </p:sp>
      </p:grpSp>
      <p:sp>
        <p:nvSpPr>
          <p:cNvPr id="23559" name="Text Box 195"/>
          <p:cNvSpPr txBox="1">
            <a:spLocks noChangeArrowheads="1"/>
          </p:cNvSpPr>
          <p:nvPr/>
        </p:nvSpPr>
        <p:spPr bwMode="auto">
          <a:xfrm>
            <a:off x="5449888" y="5918200"/>
            <a:ext cx="2700337" cy="274638"/>
          </a:xfrm>
          <a:prstGeom prst="rect">
            <a:avLst/>
          </a:prstGeom>
          <a:noFill/>
          <a:ln w="9525">
            <a:noFill/>
            <a:miter lim="800000"/>
            <a:headEnd/>
            <a:tailEnd/>
          </a:ln>
        </p:spPr>
        <p:txBody>
          <a:bodyPr wrap="none">
            <a:spAutoFit/>
          </a:bodyPr>
          <a:lstStyle/>
          <a:p>
            <a:pPr algn="ctr"/>
            <a:r>
              <a:rPr lang="en-US" sz="1200">
                <a:latin typeface="Helvetica" pitchFamily="34" charset="0"/>
              </a:rPr>
              <a:t>High-spatial-resolution detector study</a:t>
            </a:r>
            <a:endParaRPr lang="en-US" sz="2000">
              <a:latin typeface="Helvetica"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Oval 2"/>
          <p:cNvSpPr>
            <a:spLocks noChangeArrowheads="1"/>
          </p:cNvSpPr>
          <p:nvPr/>
        </p:nvSpPr>
        <p:spPr bwMode="auto">
          <a:xfrm>
            <a:off x="304800" y="4343400"/>
            <a:ext cx="8382000" cy="1752600"/>
          </a:xfrm>
          <a:prstGeom prst="ellipse">
            <a:avLst/>
          </a:prstGeom>
          <a:solidFill>
            <a:srgbClr val="D5EAFF"/>
          </a:solidFill>
          <a:ln w="9525">
            <a:noFill/>
            <a:round/>
            <a:headEnd/>
            <a:tailEnd/>
          </a:ln>
          <a:effectLst>
            <a:outerShdw dist="35921" dir="2700000" algn="ctr" rotWithShape="0">
              <a:schemeClr val="bg2"/>
            </a:outerShdw>
          </a:effectLst>
        </p:spPr>
        <p:txBody>
          <a:bodyPr wrap="none" anchor="ctr"/>
          <a:lstStyle/>
          <a:p>
            <a:endParaRPr lang="en-US"/>
          </a:p>
        </p:txBody>
      </p:sp>
      <p:sp>
        <p:nvSpPr>
          <p:cNvPr id="315395" name="Oval 3"/>
          <p:cNvSpPr>
            <a:spLocks noChangeArrowheads="1"/>
          </p:cNvSpPr>
          <p:nvPr/>
        </p:nvSpPr>
        <p:spPr bwMode="auto">
          <a:xfrm>
            <a:off x="152400" y="1371600"/>
            <a:ext cx="4264025" cy="2044700"/>
          </a:xfrm>
          <a:prstGeom prst="ellipse">
            <a:avLst/>
          </a:prstGeom>
          <a:solidFill>
            <a:srgbClr val="D5EAFF"/>
          </a:solidFill>
          <a:ln w="9525">
            <a:noFill/>
            <a:round/>
            <a:headEnd/>
            <a:tailEnd/>
          </a:ln>
          <a:effectLst>
            <a:outerShdw dist="35921" dir="2700000" algn="ctr" rotWithShape="0">
              <a:schemeClr val="bg2"/>
            </a:outerShdw>
          </a:effectLst>
        </p:spPr>
        <p:txBody>
          <a:bodyPr wrap="none" anchor="ctr"/>
          <a:lstStyle/>
          <a:p>
            <a:endParaRPr lang="en-US"/>
          </a:p>
        </p:txBody>
      </p:sp>
      <p:sp>
        <p:nvSpPr>
          <p:cNvPr id="315396" name="Oval 4"/>
          <p:cNvSpPr>
            <a:spLocks noChangeArrowheads="1"/>
          </p:cNvSpPr>
          <p:nvPr/>
        </p:nvSpPr>
        <p:spPr bwMode="auto">
          <a:xfrm>
            <a:off x="4876800" y="1524000"/>
            <a:ext cx="3822700" cy="2044700"/>
          </a:xfrm>
          <a:prstGeom prst="ellipse">
            <a:avLst/>
          </a:prstGeom>
          <a:solidFill>
            <a:srgbClr val="D5EAFF"/>
          </a:solidFill>
          <a:ln w="9525">
            <a:noFill/>
            <a:round/>
            <a:headEnd/>
            <a:tailEnd/>
          </a:ln>
          <a:effectLst>
            <a:outerShdw dist="35921" dir="2700000" algn="ctr" rotWithShape="0">
              <a:schemeClr val="bg2"/>
            </a:outerShdw>
          </a:effectLst>
        </p:spPr>
        <p:txBody>
          <a:bodyPr wrap="none" anchor="ctr"/>
          <a:lstStyle/>
          <a:p>
            <a:endParaRPr lang="en-US"/>
          </a:p>
        </p:txBody>
      </p:sp>
      <p:pic>
        <p:nvPicPr>
          <p:cNvPr id="315397" name="Picture 5" descr="bin laden"/>
          <p:cNvPicPr>
            <a:picLocks noChangeAspect="1" noChangeArrowheads="1"/>
          </p:cNvPicPr>
          <p:nvPr/>
        </p:nvPicPr>
        <p:blipFill>
          <a:blip r:embed="rId3" cstate="print"/>
          <a:srcRect/>
          <a:stretch>
            <a:fillRect/>
          </a:stretch>
        </p:blipFill>
        <p:spPr bwMode="auto">
          <a:xfrm>
            <a:off x="1143000" y="5157788"/>
            <a:ext cx="904875" cy="1187450"/>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15398" name="Picture 6" descr="china2"/>
          <p:cNvPicPr>
            <a:picLocks noChangeAspect="1" noChangeArrowheads="1"/>
          </p:cNvPicPr>
          <p:nvPr/>
        </p:nvPicPr>
        <p:blipFill>
          <a:blip r:embed="rId4" cstate="print"/>
          <a:srcRect/>
          <a:stretch>
            <a:fillRect/>
          </a:stretch>
        </p:blipFill>
        <p:spPr bwMode="auto">
          <a:xfrm>
            <a:off x="2057400" y="4475163"/>
            <a:ext cx="1098550" cy="1544637"/>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15399" name="Picture 7"/>
          <p:cNvPicPr>
            <a:picLocks noChangeAspect="1" noChangeArrowheads="1"/>
          </p:cNvPicPr>
          <p:nvPr/>
        </p:nvPicPr>
        <p:blipFill>
          <a:blip r:embed="rId5" cstate="print"/>
          <a:srcRect/>
          <a:stretch>
            <a:fillRect/>
          </a:stretch>
        </p:blipFill>
        <p:spPr bwMode="auto">
          <a:xfrm>
            <a:off x="5105400" y="1284288"/>
            <a:ext cx="1617663" cy="1039812"/>
          </a:xfrm>
          <a:prstGeom prst="rect">
            <a:avLst/>
          </a:prstGeom>
          <a:noFill/>
          <a:ln w="12700">
            <a:solidFill>
              <a:schemeClr val="tx1"/>
            </a:solidFill>
            <a:miter lim="800000"/>
            <a:headEnd/>
            <a:tailEnd/>
          </a:ln>
          <a:effectLst>
            <a:outerShdw dist="35921" dir="2700000" algn="ctr" rotWithShape="0">
              <a:schemeClr val="bg2"/>
            </a:outerShdw>
          </a:effectLst>
        </p:spPr>
      </p:pic>
      <p:pic>
        <p:nvPicPr>
          <p:cNvPr id="315400" name="Picture 8" descr="Harris_Map"/>
          <p:cNvPicPr>
            <a:picLocks noChangeAspect="1" noChangeArrowheads="1"/>
          </p:cNvPicPr>
          <p:nvPr/>
        </p:nvPicPr>
        <p:blipFill>
          <a:blip r:embed="rId6" cstate="print"/>
          <a:srcRect/>
          <a:stretch>
            <a:fillRect/>
          </a:stretch>
        </p:blipFill>
        <p:spPr bwMode="auto">
          <a:xfrm>
            <a:off x="1981200" y="2057400"/>
            <a:ext cx="2160588" cy="1492250"/>
          </a:xfrm>
          <a:prstGeom prst="rect">
            <a:avLst/>
          </a:prstGeom>
          <a:noFill/>
          <a:ln w="12700">
            <a:solidFill>
              <a:srgbClr val="000000"/>
            </a:solidFill>
            <a:miter lim="800000"/>
            <a:headEnd/>
            <a:tailEnd/>
          </a:ln>
          <a:effectLst>
            <a:outerShdw dist="35921" dir="2700000" algn="ctr" rotWithShape="0">
              <a:srgbClr val="808080"/>
            </a:outerShdw>
          </a:effectLst>
        </p:spPr>
      </p:pic>
      <p:sp>
        <p:nvSpPr>
          <p:cNvPr id="315401" name="Rectangle 9"/>
          <p:cNvSpPr>
            <a:spLocks noGrp="1" noChangeArrowheads="1"/>
          </p:cNvSpPr>
          <p:nvPr>
            <p:ph type="title"/>
          </p:nvPr>
        </p:nvSpPr>
        <p:spPr>
          <a:xfrm>
            <a:off x="504825" y="152400"/>
            <a:ext cx="8134350" cy="900113"/>
          </a:xfrm>
        </p:spPr>
        <p:txBody>
          <a:bodyPr/>
          <a:lstStyle/>
          <a:p>
            <a:pPr>
              <a:lnSpc>
                <a:spcPct val="90000"/>
              </a:lnSpc>
            </a:pPr>
            <a:r>
              <a:rPr lang="en-US" sz="2800"/>
              <a:t>LLNL’s approach is to look for integrated system solutions</a:t>
            </a:r>
            <a:endParaRPr lang="en-US"/>
          </a:p>
        </p:txBody>
      </p:sp>
      <p:sp>
        <p:nvSpPr>
          <p:cNvPr id="315402" name="Text Box 10"/>
          <p:cNvSpPr txBox="1">
            <a:spLocks noChangeArrowheads="1"/>
          </p:cNvSpPr>
          <p:nvPr/>
        </p:nvSpPr>
        <p:spPr bwMode="auto">
          <a:xfrm>
            <a:off x="381000" y="1219200"/>
            <a:ext cx="2646363" cy="587375"/>
          </a:xfrm>
          <a:prstGeom prst="rect">
            <a:avLst/>
          </a:prstGeom>
          <a:noFill/>
          <a:ln w="12700">
            <a:noFill/>
            <a:miter lim="800000"/>
            <a:headEnd/>
            <a:tailEnd/>
          </a:ln>
          <a:effectLst/>
        </p:spPr>
        <p:txBody>
          <a:bodyPr>
            <a:spAutoFit/>
          </a:bodyPr>
          <a:lstStyle/>
          <a:p>
            <a:pPr algn="r">
              <a:lnSpc>
                <a:spcPct val="90000"/>
              </a:lnSpc>
              <a:spcBef>
                <a:spcPct val="0"/>
              </a:spcBef>
            </a:pPr>
            <a:r>
              <a:rPr lang="en-US" sz="1800" b="1">
                <a:solidFill>
                  <a:srgbClr val="3333CC"/>
                </a:solidFill>
                <a:latin typeface="Helvetica" pitchFamily="48" charset="0"/>
              </a:rPr>
              <a:t>Multiple scientific and technical disciplines</a:t>
            </a:r>
            <a:endParaRPr lang="en-US" sz="1800" b="1">
              <a:solidFill>
                <a:schemeClr val="tx1"/>
              </a:solidFill>
              <a:latin typeface="Helvetica" pitchFamily="48" charset="0"/>
            </a:endParaRPr>
          </a:p>
        </p:txBody>
      </p:sp>
      <p:sp>
        <p:nvSpPr>
          <p:cNvPr id="315403" name="Text Box 11"/>
          <p:cNvSpPr txBox="1">
            <a:spLocks noChangeArrowheads="1"/>
          </p:cNvSpPr>
          <p:nvPr/>
        </p:nvSpPr>
        <p:spPr bwMode="auto">
          <a:xfrm>
            <a:off x="6934200" y="1492250"/>
            <a:ext cx="2058988" cy="587375"/>
          </a:xfrm>
          <a:prstGeom prst="rect">
            <a:avLst/>
          </a:prstGeom>
          <a:noFill/>
          <a:ln w="12700">
            <a:noFill/>
            <a:miter lim="800000"/>
            <a:headEnd/>
            <a:tailEnd/>
          </a:ln>
          <a:effectLst/>
        </p:spPr>
        <p:txBody>
          <a:bodyPr>
            <a:spAutoFit/>
          </a:bodyPr>
          <a:lstStyle/>
          <a:p>
            <a:pPr>
              <a:lnSpc>
                <a:spcPct val="90000"/>
              </a:lnSpc>
              <a:spcBef>
                <a:spcPct val="0"/>
              </a:spcBef>
            </a:pPr>
            <a:r>
              <a:rPr lang="en-US" sz="1800" b="1">
                <a:solidFill>
                  <a:srgbClr val="3333CC"/>
                </a:solidFill>
                <a:latin typeface="Helvetica" pitchFamily="48" charset="0"/>
              </a:rPr>
              <a:t>Analysis, S&amp;T, and operations</a:t>
            </a:r>
            <a:endParaRPr lang="en-US" sz="1800" b="1">
              <a:solidFill>
                <a:schemeClr val="tx1"/>
              </a:solidFill>
              <a:latin typeface="Helvetica" pitchFamily="48" charset="0"/>
            </a:endParaRPr>
          </a:p>
        </p:txBody>
      </p:sp>
      <p:sp>
        <p:nvSpPr>
          <p:cNvPr id="315404" name="Text Box 12"/>
          <p:cNvSpPr txBox="1">
            <a:spLocks noChangeArrowheads="1"/>
          </p:cNvSpPr>
          <p:nvPr/>
        </p:nvSpPr>
        <p:spPr bwMode="auto">
          <a:xfrm>
            <a:off x="152400" y="4343400"/>
            <a:ext cx="1765300" cy="835025"/>
          </a:xfrm>
          <a:prstGeom prst="rect">
            <a:avLst/>
          </a:prstGeom>
          <a:noFill/>
          <a:ln w="12700">
            <a:noFill/>
            <a:miter lim="800000"/>
            <a:headEnd/>
            <a:tailEnd/>
          </a:ln>
          <a:effectLst/>
        </p:spPr>
        <p:txBody>
          <a:bodyPr>
            <a:spAutoFit/>
          </a:bodyPr>
          <a:lstStyle/>
          <a:p>
            <a:pPr algn="r">
              <a:lnSpc>
                <a:spcPct val="90000"/>
              </a:lnSpc>
              <a:spcBef>
                <a:spcPct val="0"/>
              </a:spcBef>
            </a:pPr>
            <a:r>
              <a:rPr lang="en-US" sz="1800" b="1">
                <a:solidFill>
                  <a:srgbClr val="3333CC"/>
                </a:solidFill>
                <a:latin typeface="Helvetica" pitchFamily="48" charset="0"/>
              </a:rPr>
              <a:t>Threats, R&amp;D, prototypes, and products</a:t>
            </a:r>
            <a:endParaRPr lang="en-US" sz="1800" b="1">
              <a:solidFill>
                <a:schemeClr val="tx1"/>
              </a:solidFill>
              <a:latin typeface="Helvetica" pitchFamily="48" charset="0"/>
            </a:endParaRPr>
          </a:p>
        </p:txBody>
      </p:sp>
      <p:pic>
        <p:nvPicPr>
          <p:cNvPr id="315405" name="Picture 13"/>
          <p:cNvPicPr>
            <a:picLocks noChangeArrowheads="1"/>
          </p:cNvPicPr>
          <p:nvPr/>
        </p:nvPicPr>
        <p:blipFill>
          <a:blip r:embed="rId7" cstate="print">
            <a:lum bright="-10000"/>
          </a:blip>
          <a:srcRect/>
          <a:stretch>
            <a:fillRect/>
          </a:stretch>
        </p:blipFill>
        <p:spPr bwMode="auto">
          <a:xfrm>
            <a:off x="3124200" y="4191000"/>
            <a:ext cx="1249363" cy="1343025"/>
          </a:xfrm>
          <a:prstGeom prst="rect">
            <a:avLst/>
          </a:prstGeom>
          <a:noFill/>
          <a:ln w="12700">
            <a:solidFill>
              <a:schemeClr val="tx1"/>
            </a:solidFill>
            <a:miter lim="800000"/>
            <a:headEnd/>
            <a:tailEnd/>
          </a:ln>
          <a:effectLst>
            <a:outerShdw dist="35921" dir="2700000" algn="ctr" rotWithShape="0">
              <a:srgbClr val="808080"/>
            </a:outerShdw>
          </a:effectLst>
        </p:spPr>
      </p:pic>
      <p:pic>
        <p:nvPicPr>
          <p:cNvPr id="315406" name="Picture 14" descr="Brad in lab1"/>
          <p:cNvPicPr>
            <a:picLocks noChangeAspect="1" noChangeArrowheads="1"/>
          </p:cNvPicPr>
          <p:nvPr/>
        </p:nvPicPr>
        <p:blipFill>
          <a:blip r:embed="rId8" cstate="print"/>
          <a:srcRect/>
          <a:stretch>
            <a:fillRect/>
          </a:stretch>
        </p:blipFill>
        <p:spPr bwMode="auto">
          <a:xfrm>
            <a:off x="5029200" y="2514600"/>
            <a:ext cx="1985963" cy="1314450"/>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15407" name="Picture 15"/>
          <p:cNvPicPr>
            <a:picLocks noChangeArrowheads="1"/>
          </p:cNvPicPr>
          <p:nvPr/>
        </p:nvPicPr>
        <p:blipFill>
          <a:blip r:embed="rId9" cstate="print"/>
          <a:srcRect/>
          <a:stretch>
            <a:fillRect/>
          </a:stretch>
        </p:blipFill>
        <p:spPr bwMode="auto">
          <a:xfrm>
            <a:off x="6324600" y="1905000"/>
            <a:ext cx="546100" cy="758825"/>
          </a:xfrm>
          <a:prstGeom prst="rect">
            <a:avLst/>
          </a:prstGeom>
          <a:noFill/>
          <a:ln w="12700">
            <a:solidFill>
              <a:schemeClr val="tx1"/>
            </a:solidFill>
            <a:miter lim="800000"/>
            <a:headEnd/>
            <a:tailEnd/>
          </a:ln>
          <a:effectLst>
            <a:outerShdw dist="35921" dir="2700000" algn="ctr" rotWithShape="0">
              <a:schemeClr val="bg2"/>
            </a:outerShdw>
          </a:effectLst>
        </p:spPr>
      </p:pic>
      <p:grpSp>
        <p:nvGrpSpPr>
          <p:cNvPr id="315408" name="Group 16"/>
          <p:cNvGrpSpPr>
            <a:grpSpLocks/>
          </p:cNvGrpSpPr>
          <p:nvPr/>
        </p:nvGrpSpPr>
        <p:grpSpPr bwMode="auto">
          <a:xfrm>
            <a:off x="3124200" y="2667000"/>
            <a:ext cx="1470025" cy="817563"/>
            <a:chOff x="3792" y="2076"/>
            <a:chExt cx="1716" cy="1728"/>
          </a:xfrm>
        </p:grpSpPr>
        <p:pic>
          <p:nvPicPr>
            <p:cNvPr id="315409" name="Picture 17" descr="multiBuildingsTracersAndCut"/>
            <p:cNvPicPr>
              <a:picLocks noChangeAspect="1" noChangeArrowheads="1"/>
            </p:cNvPicPr>
            <p:nvPr/>
          </p:nvPicPr>
          <p:blipFill>
            <a:blip r:embed="rId10" cstate="print"/>
            <a:srcRect/>
            <a:stretch>
              <a:fillRect/>
            </a:stretch>
          </p:blipFill>
          <p:spPr bwMode="auto">
            <a:xfrm>
              <a:off x="3792" y="2088"/>
              <a:ext cx="1716" cy="1716"/>
            </a:xfrm>
            <a:prstGeom prst="rect">
              <a:avLst/>
            </a:prstGeom>
            <a:noFill/>
            <a:ln w="12700">
              <a:solidFill>
                <a:srgbClr val="000000"/>
              </a:solidFill>
              <a:miter lim="800000"/>
              <a:headEnd/>
              <a:tailEnd/>
            </a:ln>
            <a:effectLst>
              <a:outerShdw dist="35921" dir="2700000" algn="ctr" rotWithShape="0">
                <a:srgbClr val="808080"/>
              </a:outerShdw>
            </a:effectLst>
          </p:spPr>
        </p:pic>
        <p:sp>
          <p:nvSpPr>
            <p:cNvPr id="315410" name="Rectangle 18"/>
            <p:cNvSpPr>
              <a:spLocks noChangeArrowheads="1"/>
            </p:cNvSpPr>
            <p:nvPr/>
          </p:nvSpPr>
          <p:spPr bwMode="auto">
            <a:xfrm>
              <a:off x="3792" y="2076"/>
              <a:ext cx="1716" cy="1728"/>
            </a:xfrm>
            <a:prstGeom prst="rect">
              <a:avLst/>
            </a:prstGeom>
            <a:noFill/>
            <a:ln w="12700">
              <a:solidFill>
                <a:schemeClr val="tx1"/>
              </a:solidFill>
              <a:miter lim="800000"/>
              <a:headEnd type="none" w="sm" len="sm"/>
              <a:tailEnd type="none" w="sm" len="sm"/>
            </a:ln>
            <a:effectLst>
              <a:outerShdw dist="35921" dir="2700000" algn="ctr" rotWithShape="0">
                <a:schemeClr val="bg2"/>
              </a:outerShdw>
            </a:effectLst>
          </p:spPr>
          <p:txBody>
            <a:bodyPr wrap="none" anchor="ctr"/>
            <a:lstStyle/>
            <a:p>
              <a:endParaRPr lang="en-US"/>
            </a:p>
          </p:txBody>
        </p:sp>
      </p:grpSp>
      <p:pic>
        <p:nvPicPr>
          <p:cNvPr id="315411" name="Picture 19" descr="B"/>
          <p:cNvPicPr>
            <a:picLocks noChangeAspect="1" noChangeArrowheads="1"/>
          </p:cNvPicPr>
          <p:nvPr/>
        </p:nvPicPr>
        <p:blipFill>
          <a:blip r:embed="rId11" cstate="print"/>
          <a:srcRect/>
          <a:stretch>
            <a:fillRect/>
          </a:stretch>
        </p:blipFill>
        <p:spPr bwMode="auto">
          <a:xfrm>
            <a:off x="3200400" y="1462088"/>
            <a:ext cx="1123950" cy="1162050"/>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15412" name="Picture 20"/>
          <p:cNvPicPr preferRelativeResize="0">
            <a:picLocks noChangeAspect="1" noChangeArrowheads="1"/>
          </p:cNvPicPr>
          <p:nvPr/>
        </p:nvPicPr>
        <p:blipFill>
          <a:blip r:embed="rId12" cstate="print"/>
          <a:srcRect/>
          <a:stretch>
            <a:fillRect/>
          </a:stretch>
        </p:blipFill>
        <p:spPr bwMode="auto">
          <a:xfrm>
            <a:off x="6858000" y="2133600"/>
            <a:ext cx="1323975" cy="993775"/>
          </a:xfrm>
          <a:prstGeom prst="rect">
            <a:avLst/>
          </a:prstGeom>
          <a:noFill/>
          <a:ln w="12700">
            <a:solidFill>
              <a:schemeClr val="tx1"/>
            </a:solidFill>
            <a:miter lim="800000"/>
            <a:headEnd/>
            <a:tailEnd/>
          </a:ln>
          <a:effectLst>
            <a:outerShdw dist="35921" dir="2700000" algn="ctr" rotWithShape="0">
              <a:srgbClr val="808080"/>
            </a:outerShdw>
          </a:effectLst>
        </p:spPr>
      </p:pic>
      <p:pic>
        <p:nvPicPr>
          <p:cNvPr id="315413" name="Picture 21" descr="IAEA inspection staff at Saddam International Airport"/>
          <p:cNvPicPr>
            <a:picLocks noChangeAspect="1" noChangeArrowheads="1"/>
          </p:cNvPicPr>
          <p:nvPr/>
        </p:nvPicPr>
        <p:blipFill>
          <a:blip r:embed="rId13" cstate="print"/>
          <a:srcRect/>
          <a:stretch>
            <a:fillRect/>
          </a:stretch>
        </p:blipFill>
        <p:spPr bwMode="auto">
          <a:xfrm>
            <a:off x="7315200" y="2990850"/>
            <a:ext cx="1544638" cy="1158875"/>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15414" name="Picture 22" descr="Imager in truck"/>
          <p:cNvPicPr>
            <a:picLocks noChangeAspect="1" noChangeArrowheads="1"/>
          </p:cNvPicPr>
          <p:nvPr/>
        </p:nvPicPr>
        <p:blipFill>
          <a:blip r:embed="rId14" cstate="print"/>
          <a:srcRect/>
          <a:stretch>
            <a:fillRect/>
          </a:stretch>
        </p:blipFill>
        <p:spPr bwMode="auto">
          <a:xfrm>
            <a:off x="4635500" y="4876800"/>
            <a:ext cx="1079500" cy="1470025"/>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15415" name="Picture 23" descr="tirefire"/>
          <p:cNvPicPr>
            <a:picLocks noChangeAspect="1" noChangeArrowheads="1"/>
          </p:cNvPicPr>
          <p:nvPr/>
        </p:nvPicPr>
        <p:blipFill>
          <a:blip r:embed="rId15" cstate="print"/>
          <a:srcRect/>
          <a:stretch>
            <a:fillRect/>
          </a:stretch>
        </p:blipFill>
        <p:spPr bwMode="auto">
          <a:xfrm>
            <a:off x="5486400" y="3810000"/>
            <a:ext cx="1470025" cy="1247775"/>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15416" name="Picture 24" descr="spams5"/>
          <p:cNvPicPr>
            <a:picLocks noChangeAspect="1" noChangeArrowheads="1"/>
          </p:cNvPicPr>
          <p:nvPr/>
        </p:nvPicPr>
        <p:blipFill>
          <a:blip r:embed="rId16" cstate="print"/>
          <a:srcRect/>
          <a:stretch>
            <a:fillRect/>
          </a:stretch>
        </p:blipFill>
        <p:spPr bwMode="auto">
          <a:xfrm>
            <a:off x="6248400" y="4876800"/>
            <a:ext cx="1182688" cy="1470025"/>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15417" name="Picture 25" descr="3dudes"/>
          <p:cNvPicPr>
            <a:picLocks noChangeAspect="1" noChangeArrowheads="1"/>
          </p:cNvPicPr>
          <p:nvPr/>
        </p:nvPicPr>
        <p:blipFill>
          <a:blip r:embed="rId17" cstate="print"/>
          <a:srcRect/>
          <a:stretch>
            <a:fillRect/>
          </a:stretch>
        </p:blipFill>
        <p:spPr bwMode="auto">
          <a:xfrm>
            <a:off x="7467600" y="4419600"/>
            <a:ext cx="1263650" cy="1690688"/>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15418" name="Picture 26" descr="DSCN0006"/>
          <p:cNvPicPr>
            <a:picLocks noChangeAspect="1" noChangeArrowheads="1"/>
          </p:cNvPicPr>
          <p:nvPr/>
        </p:nvPicPr>
        <p:blipFill>
          <a:blip r:embed="rId18" cstate="print"/>
          <a:srcRect/>
          <a:stretch>
            <a:fillRect/>
          </a:stretch>
        </p:blipFill>
        <p:spPr bwMode="auto">
          <a:xfrm>
            <a:off x="685800" y="3048000"/>
            <a:ext cx="1544638" cy="1157288"/>
          </a:xfrm>
          <a:prstGeom prst="rect">
            <a:avLst/>
          </a:prstGeom>
          <a:noFill/>
          <a:ln w="12700">
            <a:solidFill>
              <a:srgbClr val="000000"/>
            </a:solidFill>
            <a:miter lim="800000"/>
            <a:headEnd/>
            <a:tailEnd/>
          </a:ln>
          <a:effectLst>
            <a:outerShdw dist="35921" dir="2700000" algn="ctr" rotWithShape="0">
              <a:srgbClr val="808080"/>
            </a:outerShdw>
          </a:effectLst>
        </p:spPr>
      </p:pic>
      <p:pic>
        <p:nvPicPr>
          <p:cNvPr id="315419" name="Picture 27" descr="fsc-4jpg"/>
          <p:cNvPicPr>
            <a:picLocks noChangeAspect="1" noChangeArrowheads="1"/>
          </p:cNvPicPr>
          <p:nvPr/>
        </p:nvPicPr>
        <p:blipFill>
          <a:blip r:embed="rId19" cstate="print"/>
          <a:srcRect/>
          <a:stretch>
            <a:fillRect/>
          </a:stretch>
        </p:blipFill>
        <p:spPr bwMode="auto">
          <a:xfrm>
            <a:off x="266700" y="1828800"/>
            <a:ext cx="1654175" cy="1196975"/>
          </a:xfrm>
          <a:prstGeom prst="rect">
            <a:avLst/>
          </a:prstGeom>
          <a:noFill/>
          <a:ln w="12700">
            <a:solidFill>
              <a:srgbClr val="000000"/>
            </a:solidFill>
            <a:miter lim="800000"/>
            <a:headEnd/>
            <a:tailEnd/>
          </a:ln>
          <a:effectLst>
            <a:outerShdw dist="35921" dir="2700000" algn="ctr" rotWithShape="0">
              <a:srgbClr val="808080"/>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390525"/>
            <a:ext cx="6497638" cy="676275"/>
          </a:xfrm>
        </p:spPr>
        <p:txBody>
          <a:bodyPr/>
          <a:lstStyle/>
          <a:p>
            <a:pPr eaLnBrk="1" hangingPunct="1"/>
            <a:r>
              <a:rPr lang="en-US" sz="3200" dirty="0" smtClean="0">
                <a:solidFill>
                  <a:srgbClr val="064F96"/>
                </a:solidFill>
              </a:rPr>
              <a:t>Knowledge and Inference Systems Focus Area</a:t>
            </a:r>
            <a:endParaRPr lang="en-US" sz="1000" dirty="0" smtClean="0">
              <a:solidFill>
                <a:schemeClr val="tx1"/>
              </a:solidFill>
            </a:endParaRPr>
          </a:p>
        </p:txBody>
      </p:sp>
      <p:sp>
        <p:nvSpPr>
          <p:cNvPr id="24579" name="Rectangle 3"/>
          <p:cNvSpPr>
            <a:spLocks noGrp="1" noChangeArrowheads="1"/>
          </p:cNvSpPr>
          <p:nvPr>
            <p:ph idx="1"/>
          </p:nvPr>
        </p:nvSpPr>
        <p:spPr>
          <a:xfrm>
            <a:off x="533400" y="1422400"/>
            <a:ext cx="4111625" cy="4724400"/>
          </a:xfrm>
        </p:spPr>
        <p:txBody>
          <a:bodyPr/>
          <a:lstStyle/>
          <a:p>
            <a:pPr marL="228600" indent="-228600" eaLnBrk="1" hangingPunct="1">
              <a:lnSpc>
                <a:spcPct val="90000"/>
              </a:lnSpc>
              <a:spcBef>
                <a:spcPct val="15000"/>
              </a:spcBef>
            </a:pPr>
            <a:r>
              <a:rPr lang="en-US" sz="1800" smtClean="0"/>
              <a:t>Systems that advance our ability to acquire information from large or sparse quantities of information </a:t>
            </a:r>
          </a:p>
          <a:p>
            <a:pPr marL="685800" lvl="1" indent="-228600" eaLnBrk="1" hangingPunct="1">
              <a:lnSpc>
                <a:spcPct val="90000"/>
              </a:lnSpc>
              <a:spcBef>
                <a:spcPct val="15000"/>
              </a:spcBef>
            </a:pPr>
            <a:r>
              <a:rPr lang="en-US" sz="1600" smtClean="0"/>
              <a:t>Massive volumes of data or data-poor environments</a:t>
            </a:r>
          </a:p>
          <a:p>
            <a:pPr marL="685800" lvl="1" indent="-228600" eaLnBrk="1" hangingPunct="1">
              <a:lnSpc>
                <a:spcPct val="90000"/>
              </a:lnSpc>
              <a:spcBef>
                <a:spcPct val="15000"/>
              </a:spcBef>
            </a:pPr>
            <a:r>
              <a:rPr lang="en-US" sz="1600" smtClean="0"/>
              <a:t>Multimodal data</a:t>
            </a:r>
          </a:p>
          <a:p>
            <a:pPr marL="685800" lvl="1" indent="-228600" eaLnBrk="1" hangingPunct="1">
              <a:lnSpc>
                <a:spcPct val="90000"/>
              </a:lnSpc>
              <a:spcBef>
                <a:spcPct val="15000"/>
              </a:spcBef>
            </a:pPr>
            <a:r>
              <a:rPr lang="en-US" sz="1600" smtClean="0"/>
              <a:t>Strong coupling between data and large-scale simulations</a:t>
            </a:r>
          </a:p>
          <a:p>
            <a:pPr marL="228600" indent="-228600" eaLnBrk="1" hangingPunct="1">
              <a:lnSpc>
                <a:spcPct val="90000"/>
              </a:lnSpc>
              <a:spcBef>
                <a:spcPct val="15000"/>
              </a:spcBef>
            </a:pPr>
            <a:r>
              <a:rPr lang="en-US" sz="1800" smtClean="0"/>
              <a:t>Capability for:</a:t>
            </a:r>
          </a:p>
          <a:p>
            <a:pPr marL="685800" lvl="1" indent="-228600" eaLnBrk="1" hangingPunct="1">
              <a:lnSpc>
                <a:spcPct val="90000"/>
              </a:lnSpc>
              <a:spcBef>
                <a:spcPct val="15000"/>
              </a:spcBef>
            </a:pPr>
            <a:r>
              <a:rPr lang="en-US" sz="1600" smtClean="0"/>
              <a:t>Anomaly detection</a:t>
            </a:r>
          </a:p>
          <a:p>
            <a:pPr marL="685800" lvl="1" indent="-228600" eaLnBrk="1" hangingPunct="1">
              <a:lnSpc>
                <a:spcPct val="90000"/>
              </a:lnSpc>
              <a:spcBef>
                <a:spcPct val="15000"/>
              </a:spcBef>
            </a:pPr>
            <a:r>
              <a:rPr lang="en-US" sz="1600" smtClean="0"/>
              <a:t>Inference generation</a:t>
            </a:r>
          </a:p>
          <a:p>
            <a:pPr marL="685800" lvl="1" indent="-228600" eaLnBrk="1" hangingPunct="1">
              <a:lnSpc>
                <a:spcPct val="90000"/>
              </a:lnSpc>
              <a:spcBef>
                <a:spcPct val="15000"/>
              </a:spcBef>
            </a:pPr>
            <a:r>
              <a:rPr lang="en-US" sz="1600" smtClean="0"/>
              <a:t>Real-time alerts</a:t>
            </a:r>
          </a:p>
          <a:p>
            <a:pPr marL="685800" lvl="1" indent="-228600" eaLnBrk="1" hangingPunct="1">
              <a:lnSpc>
                <a:spcPct val="90000"/>
              </a:lnSpc>
              <a:spcBef>
                <a:spcPct val="15000"/>
              </a:spcBef>
            </a:pPr>
            <a:r>
              <a:rPr lang="en-US" sz="1600" smtClean="0"/>
              <a:t>Uncertainty quantification</a:t>
            </a:r>
          </a:p>
          <a:p>
            <a:pPr marL="685800" lvl="1" indent="-228600" eaLnBrk="1" hangingPunct="1">
              <a:lnSpc>
                <a:spcPct val="90000"/>
              </a:lnSpc>
              <a:spcBef>
                <a:spcPct val="15000"/>
              </a:spcBef>
            </a:pPr>
            <a:r>
              <a:rPr lang="en-US" sz="1600" smtClean="0"/>
              <a:t>Information valuation</a:t>
            </a:r>
          </a:p>
          <a:p>
            <a:pPr marL="228600" indent="-228600" eaLnBrk="1" hangingPunct="1">
              <a:lnSpc>
                <a:spcPct val="90000"/>
              </a:lnSpc>
              <a:spcBef>
                <a:spcPct val="15000"/>
              </a:spcBef>
            </a:pPr>
            <a:r>
              <a:rPr lang="en-US" sz="1800" smtClean="0"/>
              <a:t>Applications to:</a:t>
            </a:r>
          </a:p>
          <a:p>
            <a:pPr marL="685800" lvl="1" indent="-228600" eaLnBrk="1" hangingPunct="1">
              <a:lnSpc>
                <a:spcPct val="90000"/>
              </a:lnSpc>
              <a:spcBef>
                <a:spcPct val="15000"/>
              </a:spcBef>
            </a:pPr>
            <a:r>
              <a:rPr lang="en-US" sz="1600" smtClean="0"/>
              <a:t>Large-scale science experiments</a:t>
            </a:r>
          </a:p>
          <a:p>
            <a:pPr marL="685800" lvl="1" indent="-228600" eaLnBrk="1" hangingPunct="1">
              <a:lnSpc>
                <a:spcPct val="90000"/>
              </a:lnSpc>
              <a:spcBef>
                <a:spcPct val="15000"/>
              </a:spcBef>
            </a:pPr>
            <a:r>
              <a:rPr lang="en-US" sz="1600" smtClean="0"/>
              <a:t>Environmental analyses</a:t>
            </a:r>
          </a:p>
          <a:p>
            <a:pPr marL="685800" lvl="1" indent="-228600" eaLnBrk="1" hangingPunct="1">
              <a:lnSpc>
                <a:spcPct val="90000"/>
              </a:lnSpc>
              <a:spcBef>
                <a:spcPct val="15000"/>
              </a:spcBef>
            </a:pPr>
            <a:r>
              <a:rPr lang="en-US" sz="1600" smtClean="0"/>
              <a:t>Laboratory missions</a:t>
            </a:r>
          </a:p>
        </p:txBody>
      </p:sp>
      <p:pic>
        <p:nvPicPr>
          <p:cNvPr id="142340" name="Picture 4" descr="106964656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481513" y="1447800"/>
            <a:ext cx="4330700" cy="4298950"/>
          </a:xfrm>
          <a:prstGeom prst="rect">
            <a:avLst/>
          </a:prstGeom>
          <a:noFill/>
          <a:ln w="9525">
            <a:noFill/>
            <a:miter lim="800000"/>
            <a:headEnd/>
            <a:tailEnd/>
          </a:ln>
        </p:spPr>
      </p:pic>
      <p:sp>
        <p:nvSpPr>
          <p:cNvPr id="24581" name="Text Box 5"/>
          <p:cNvSpPr txBox="1">
            <a:spLocks noChangeArrowheads="1"/>
          </p:cNvSpPr>
          <p:nvPr/>
        </p:nvSpPr>
        <p:spPr bwMode="auto">
          <a:xfrm>
            <a:off x="4902200" y="5664200"/>
            <a:ext cx="3073400" cy="553998"/>
          </a:xfrm>
          <a:prstGeom prst="rect">
            <a:avLst/>
          </a:prstGeom>
          <a:noFill/>
          <a:ln w="9525">
            <a:noFill/>
            <a:miter lim="800000"/>
            <a:headEnd/>
            <a:tailEnd/>
          </a:ln>
        </p:spPr>
        <p:txBody>
          <a:bodyPr>
            <a:spAutoFit/>
          </a:bodyPr>
          <a:lstStyle/>
          <a:p>
            <a:pPr algn="ctr" eaLnBrk="0" hangingPunct="0"/>
            <a:r>
              <a:rPr lang="en-US" sz="1200" dirty="0"/>
              <a:t>5 million+ edges</a:t>
            </a:r>
          </a:p>
          <a:p>
            <a:pPr algn="ctr" eaLnBrk="0" hangingPunct="0"/>
            <a:r>
              <a:rPr lang="en-US" sz="1200" dirty="0"/>
              <a:t>The </a:t>
            </a:r>
            <a:r>
              <a:rPr lang="en-US" sz="1200" dirty="0" err="1"/>
              <a:t>Opte</a:t>
            </a:r>
            <a:r>
              <a:rPr lang="en-US" sz="1200" dirty="0"/>
              <a:t> Project – internet network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2340"/>
                                        </p:tgtEl>
                                        <p:attrNameLst>
                                          <p:attrName>style.visibility</p:attrName>
                                        </p:attrNameLst>
                                      </p:cBhvr>
                                      <p:to>
                                        <p:strVal val="visible"/>
                                      </p:to>
                                    </p:set>
                                    <p:animEffect transition="in" filter="fade">
                                      <p:cBhvr>
                                        <p:cTn id="7" dur="2000"/>
                                        <p:tgtEl>
                                          <p:spTgt spid="142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457200" y="371475"/>
            <a:ext cx="8229600" cy="657225"/>
          </a:xfrm>
        </p:spPr>
        <p:txBody>
          <a:bodyPr>
            <a:noAutofit/>
          </a:bodyPr>
          <a:lstStyle/>
          <a:p>
            <a:pPr eaLnBrk="1" fontAlgn="auto" hangingPunct="1">
              <a:spcAft>
                <a:spcPts val="0"/>
              </a:spcAft>
              <a:defRPr/>
            </a:pPr>
            <a:r>
              <a:rPr lang="en-US" sz="2800" dirty="0">
                <a:solidFill>
                  <a:srgbClr val="064F96"/>
                </a:solidFill>
              </a:rPr>
              <a:t>Engineering has three</a:t>
            </a:r>
            <a:r>
              <a:rPr lang="en-US" sz="2800" dirty="0"/>
              <a:t> </a:t>
            </a:r>
            <a:r>
              <a:rPr lang="en-US" sz="2800" dirty="0">
                <a:solidFill>
                  <a:srgbClr val="EE946C"/>
                </a:solidFill>
                <a:effectLst>
                  <a:outerShdw blurRad="38100" dist="38100" dir="2700000" algn="tl">
                    <a:srgbClr val="C0C0C0"/>
                  </a:outerShdw>
                </a:effectLst>
              </a:rPr>
              <a:t>Centers of Excellence</a:t>
            </a:r>
            <a:endParaRPr lang="en-US" sz="2800" dirty="0"/>
          </a:p>
        </p:txBody>
      </p:sp>
      <p:sp>
        <p:nvSpPr>
          <p:cNvPr id="25603" name="Rectangle 3"/>
          <p:cNvSpPr>
            <a:spLocks noGrp="1" noChangeArrowheads="1"/>
          </p:cNvSpPr>
          <p:nvPr>
            <p:ph idx="1"/>
          </p:nvPr>
        </p:nvSpPr>
        <p:spPr>
          <a:xfrm>
            <a:off x="533400" y="1408113"/>
            <a:ext cx="4556125" cy="4821237"/>
          </a:xfrm>
        </p:spPr>
        <p:txBody>
          <a:bodyPr/>
          <a:lstStyle/>
          <a:p>
            <a:pPr marL="228600" indent="-228600" eaLnBrk="1" hangingPunct="1">
              <a:spcBef>
                <a:spcPct val="0"/>
              </a:spcBef>
              <a:spcAft>
                <a:spcPct val="40000"/>
              </a:spcAft>
            </a:pPr>
            <a:r>
              <a:rPr lang="en-US" sz="1600" dirty="0" smtClean="0"/>
              <a:t>Center for Micro- and Nanotechnology </a:t>
            </a:r>
          </a:p>
          <a:p>
            <a:pPr marL="685800" lvl="1" indent="-228600" eaLnBrk="1" hangingPunct="1">
              <a:lnSpc>
                <a:spcPct val="95000"/>
              </a:lnSpc>
              <a:spcBef>
                <a:spcPct val="0"/>
              </a:spcBef>
              <a:spcAft>
                <a:spcPct val="40000"/>
              </a:spcAft>
            </a:pPr>
            <a:r>
              <a:rPr lang="en-US" sz="1400" dirty="0" smtClean="0"/>
              <a:t>We continue to develop flexible thin film electrode array technology that is being used in implantable </a:t>
            </a:r>
            <a:r>
              <a:rPr lang="en-US" sz="1400" dirty="0" err="1" smtClean="0"/>
              <a:t>epiretinal</a:t>
            </a:r>
            <a:r>
              <a:rPr lang="en-US" sz="1400" dirty="0" smtClean="0"/>
              <a:t> prostheses. Our engineers and scientists are working as part of a larger collaborative effort by several laboratories and institutions, funded by the Department of Energy (DOE) Office of Science, to help restore useful vision to those diagnosed with retinitis </a:t>
            </a:r>
            <a:r>
              <a:rPr lang="en-US" sz="1400" dirty="0" err="1" smtClean="0"/>
              <a:t>pigmentosa</a:t>
            </a:r>
            <a:r>
              <a:rPr lang="en-US" sz="1400" dirty="0" smtClean="0"/>
              <a:t> and age-related macular degeneration.</a:t>
            </a:r>
          </a:p>
          <a:p>
            <a:pPr marL="228600" indent="-228600" eaLnBrk="1" hangingPunct="1">
              <a:lnSpc>
                <a:spcPct val="95000"/>
              </a:lnSpc>
              <a:spcBef>
                <a:spcPct val="0"/>
              </a:spcBef>
              <a:spcAft>
                <a:spcPct val="40000"/>
              </a:spcAft>
            </a:pPr>
            <a:r>
              <a:rPr lang="en-US" sz="1600" dirty="0" smtClean="0"/>
              <a:t>Center for Nondestructive Characterization</a:t>
            </a:r>
          </a:p>
          <a:p>
            <a:pPr marL="685800" lvl="1" indent="-228600" eaLnBrk="1" hangingPunct="1">
              <a:lnSpc>
                <a:spcPct val="95000"/>
              </a:lnSpc>
              <a:spcBef>
                <a:spcPct val="0"/>
              </a:spcBef>
              <a:spcAft>
                <a:spcPct val="40000"/>
              </a:spcAft>
            </a:pPr>
            <a:r>
              <a:rPr lang="en-US" sz="1400" dirty="0" smtClean="0"/>
              <a:t>The Center plays a strategic and vital role in the R&amp;D of NDC technologies—such as acoustic, infrared, microwave, ultrasonic, visible, and x-ray imaging—to enable Engineering to incorporate these technologies into Laboratory and DOE programs. The Center invests in multidisciplinary integration of NDC methods, e.g., using physics modeling and signal and image processing. </a:t>
            </a:r>
          </a:p>
        </p:txBody>
      </p:sp>
      <p:sp>
        <p:nvSpPr>
          <p:cNvPr id="25604" name="Text Box 5"/>
          <p:cNvSpPr txBox="1">
            <a:spLocks noChangeArrowheads="1"/>
          </p:cNvSpPr>
          <p:nvPr/>
        </p:nvSpPr>
        <p:spPr bwMode="auto">
          <a:xfrm>
            <a:off x="5059363" y="5297488"/>
            <a:ext cx="1665287" cy="396875"/>
          </a:xfrm>
          <a:prstGeom prst="rect">
            <a:avLst/>
          </a:prstGeom>
          <a:noFill/>
          <a:ln w="9525">
            <a:noFill/>
            <a:miter lim="800000"/>
            <a:headEnd/>
            <a:tailEnd/>
          </a:ln>
        </p:spPr>
        <p:txBody>
          <a:bodyPr>
            <a:spAutoFit/>
          </a:bodyPr>
          <a:lstStyle/>
          <a:p>
            <a:pPr eaLnBrk="0" hangingPunct="0"/>
            <a:r>
              <a:rPr lang="en-US" sz="1000"/>
              <a:t>Ablator wall thickness calculated from CT</a:t>
            </a:r>
          </a:p>
        </p:txBody>
      </p:sp>
      <p:pic>
        <p:nvPicPr>
          <p:cNvPr id="25605" name="Picture 6" descr="analysis_fig 1"/>
          <p:cNvPicPr>
            <a:picLocks noChangeAspect="1" noChangeArrowheads="1"/>
          </p:cNvPicPr>
          <p:nvPr/>
        </p:nvPicPr>
        <p:blipFill>
          <a:blip r:embed="rId2" cstate="print"/>
          <a:srcRect/>
          <a:stretch>
            <a:fillRect/>
          </a:stretch>
        </p:blipFill>
        <p:spPr bwMode="auto">
          <a:xfrm>
            <a:off x="5149850" y="3981450"/>
            <a:ext cx="1311275" cy="1314450"/>
          </a:xfrm>
          <a:prstGeom prst="rect">
            <a:avLst/>
          </a:prstGeom>
          <a:noFill/>
          <a:ln w="9525">
            <a:noFill/>
            <a:miter lim="800000"/>
            <a:headEnd/>
            <a:tailEnd/>
          </a:ln>
        </p:spPr>
      </p:pic>
      <p:pic>
        <p:nvPicPr>
          <p:cNvPr id="25606" name="Picture 7" descr="lineout"/>
          <p:cNvPicPr>
            <a:picLocks noChangeAspect="1" noChangeArrowheads="1"/>
          </p:cNvPicPr>
          <p:nvPr/>
        </p:nvPicPr>
        <p:blipFill>
          <a:blip r:embed="rId3" cstate="print"/>
          <a:srcRect/>
          <a:stretch>
            <a:fillRect/>
          </a:stretch>
        </p:blipFill>
        <p:spPr bwMode="auto">
          <a:xfrm>
            <a:off x="6856413" y="3979863"/>
            <a:ext cx="1724025" cy="1312862"/>
          </a:xfrm>
          <a:prstGeom prst="rect">
            <a:avLst/>
          </a:prstGeom>
          <a:noFill/>
          <a:ln w="9525">
            <a:noFill/>
            <a:miter lim="800000"/>
            <a:headEnd/>
            <a:tailEnd/>
          </a:ln>
        </p:spPr>
      </p:pic>
      <p:sp>
        <p:nvSpPr>
          <p:cNvPr id="25607" name="Text Box 8"/>
          <p:cNvSpPr txBox="1">
            <a:spLocks noChangeArrowheads="1"/>
          </p:cNvSpPr>
          <p:nvPr/>
        </p:nvSpPr>
        <p:spPr bwMode="auto">
          <a:xfrm>
            <a:off x="6781800" y="5297488"/>
            <a:ext cx="1985963" cy="549275"/>
          </a:xfrm>
          <a:prstGeom prst="rect">
            <a:avLst/>
          </a:prstGeom>
          <a:noFill/>
          <a:ln w="9525">
            <a:noFill/>
            <a:miter lim="800000"/>
            <a:headEnd/>
            <a:tailEnd/>
          </a:ln>
        </p:spPr>
        <p:txBody>
          <a:bodyPr>
            <a:spAutoFit/>
          </a:bodyPr>
          <a:lstStyle/>
          <a:p>
            <a:pPr eaLnBrk="0" hangingPunct="0"/>
            <a:r>
              <a:rPr lang="en-US" sz="1000"/>
              <a:t>CT image showing foreign material (in dashed circle) embedded in aerogel</a:t>
            </a:r>
          </a:p>
        </p:txBody>
      </p:sp>
      <p:sp>
        <p:nvSpPr>
          <p:cNvPr id="25608" name="Text Box 9"/>
          <p:cNvSpPr txBox="1">
            <a:spLocks noChangeArrowheads="1"/>
          </p:cNvSpPr>
          <p:nvPr/>
        </p:nvSpPr>
        <p:spPr bwMode="auto">
          <a:xfrm>
            <a:off x="4718050" y="5780088"/>
            <a:ext cx="4211638" cy="274637"/>
          </a:xfrm>
          <a:prstGeom prst="rect">
            <a:avLst/>
          </a:prstGeom>
          <a:noFill/>
          <a:ln w="9525">
            <a:noFill/>
            <a:miter lim="800000"/>
            <a:headEnd/>
            <a:tailEnd/>
          </a:ln>
        </p:spPr>
        <p:txBody>
          <a:bodyPr>
            <a:spAutoFit/>
          </a:bodyPr>
          <a:lstStyle/>
          <a:p>
            <a:pPr algn="ctr" eaLnBrk="0" hangingPunct="0"/>
            <a:r>
              <a:rPr lang="en-US" sz="1200"/>
              <a:t>Double-shell targets meet design specifications</a:t>
            </a:r>
            <a:endParaRPr lang="en-US" sz="900"/>
          </a:p>
        </p:txBody>
      </p:sp>
      <p:sp>
        <p:nvSpPr>
          <p:cNvPr id="25609" name="Line 13"/>
          <p:cNvSpPr>
            <a:spLocks noChangeShapeType="1"/>
          </p:cNvSpPr>
          <p:nvPr/>
        </p:nvSpPr>
        <p:spPr bwMode="auto">
          <a:xfrm>
            <a:off x="5291138" y="4208463"/>
            <a:ext cx="1016000" cy="0"/>
          </a:xfrm>
          <a:prstGeom prst="line">
            <a:avLst/>
          </a:prstGeom>
          <a:noFill/>
          <a:ln w="19050">
            <a:solidFill>
              <a:schemeClr val="bg1"/>
            </a:solidFill>
            <a:round/>
            <a:headEnd type="stealth" w="med" len="med"/>
            <a:tailEnd type="stealth" w="med" len="med"/>
          </a:ln>
        </p:spPr>
        <p:txBody>
          <a:bodyPr wrap="none" anchor="ctr"/>
          <a:lstStyle/>
          <a:p>
            <a:endParaRPr lang="en-US"/>
          </a:p>
        </p:txBody>
      </p:sp>
      <p:sp>
        <p:nvSpPr>
          <p:cNvPr id="25610" name="Text Box 14"/>
          <p:cNvSpPr txBox="1">
            <a:spLocks noChangeArrowheads="1"/>
          </p:cNvSpPr>
          <p:nvPr/>
        </p:nvSpPr>
        <p:spPr bwMode="auto">
          <a:xfrm>
            <a:off x="5551488" y="3990975"/>
            <a:ext cx="703262" cy="228600"/>
          </a:xfrm>
          <a:prstGeom prst="rect">
            <a:avLst/>
          </a:prstGeom>
          <a:noFill/>
          <a:ln w="9525">
            <a:noFill/>
            <a:miter lim="800000"/>
            <a:headEnd/>
            <a:tailEnd/>
          </a:ln>
        </p:spPr>
        <p:txBody>
          <a:bodyPr>
            <a:spAutoFit/>
          </a:bodyPr>
          <a:lstStyle/>
          <a:p>
            <a:pPr eaLnBrk="0" hangingPunct="0">
              <a:spcBef>
                <a:spcPct val="50000"/>
              </a:spcBef>
            </a:pPr>
            <a:r>
              <a:rPr lang="en-US" sz="900" b="1">
                <a:solidFill>
                  <a:schemeClr val="bg1"/>
                </a:solidFill>
              </a:rPr>
              <a:t>0.5 mm</a:t>
            </a:r>
          </a:p>
        </p:txBody>
      </p:sp>
      <p:sp>
        <p:nvSpPr>
          <p:cNvPr id="25611" name="Oval 15"/>
          <p:cNvSpPr>
            <a:spLocks noChangeArrowheads="1"/>
          </p:cNvSpPr>
          <p:nvPr/>
        </p:nvSpPr>
        <p:spPr bwMode="auto">
          <a:xfrm>
            <a:off x="7850188" y="4900613"/>
            <a:ext cx="271462" cy="271462"/>
          </a:xfrm>
          <a:prstGeom prst="ellipse">
            <a:avLst/>
          </a:prstGeom>
          <a:noFill/>
          <a:ln w="19050">
            <a:solidFill>
              <a:schemeClr val="bg1"/>
            </a:solidFill>
            <a:prstDash val="dash"/>
            <a:round/>
            <a:headEnd/>
            <a:tailEnd/>
          </a:ln>
        </p:spPr>
        <p:txBody>
          <a:bodyPr wrap="none" anchor="ctr"/>
          <a:lstStyle/>
          <a:p>
            <a:pPr eaLnBrk="0" hangingPunct="0"/>
            <a:endParaRPr lang="en-US"/>
          </a:p>
        </p:txBody>
      </p:sp>
      <p:sp>
        <p:nvSpPr>
          <p:cNvPr id="25612" name="Line 16"/>
          <p:cNvSpPr>
            <a:spLocks noChangeShapeType="1"/>
          </p:cNvSpPr>
          <p:nvPr/>
        </p:nvSpPr>
        <p:spPr bwMode="auto">
          <a:xfrm>
            <a:off x="5816600" y="4851400"/>
            <a:ext cx="1601788" cy="50800"/>
          </a:xfrm>
          <a:prstGeom prst="line">
            <a:avLst/>
          </a:prstGeom>
          <a:noFill/>
          <a:ln w="19050">
            <a:pattFill prst="dkVert">
              <a:fgClr>
                <a:schemeClr val="bg1"/>
              </a:fgClr>
              <a:bgClr>
                <a:schemeClr val="tx2"/>
              </a:bgClr>
            </a:pattFill>
            <a:round/>
            <a:headEnd/>
            <a:tailEnd type="stealth" w="med" len="med"/>
          </a:ln>
        </p:spPr>
        <p:txBody>
          <a:bodyPr wrap="none" anchor="ctr"/>
          <a:lstStyle/>
          <a:p>
            <a:endParaRPr lang="en-US"/>
          </a:p>
        </p:txBody>
      </p:sp>
      <p:pic>
        <p:nvPicPr>
          <p:cNvPr id="25613" name="Picture 18" descr="EYE_Blurred Array_sized"/>
          <p:cNvPicPr>
            <a:picLocks noChangeAspect="1" noChangeArrowheads="1"/>
          </p:cNvPicPr>
          <p:nvPr/>
        </p:nvPicPr>
        <p:blipFill>
          <a:blip r:embed="rId4" cstate="print"/>
          <a:srcRect/>
          <a:stretch>
            <a:fillRect/>
          </a:stretch>
        </p:blipFill>
        <p:spPr bwMode="auto">
          <a:xfrm>
            <a:off x="5575300" y="1660525"/>
            <a:ext cx="2527300" cy="1701800"/>
          </a:xfrm>
          <a:prstGeom prst="rect">
            <a:avLst/>
          </a:prstGeom>
          <a:noFill/>
          <a:ln w="9525">
            <a:noFill/>
            <a:miter lim="800000"/>
            <a:headEnd/>
            <a:tailEnd/>
          </a:ln>
        </p:spPr>
      </p:pic>
      <p:sp>
        <p:nvSpPr>
          <p:cNvPr id="25614" name="Text Box 19"/>
          <p:cNvSpPr txBox="1">
            <a:spLocks noChangeArrowheads="1"/>
          </p:cNvSpPr>
          <p:nvPr/>
        </p:nvSpPr>
        <p:spPr bwMode="auto">
          <a:xfrm>
            <a:off x="5961063" y="3367088"/>
            <a:ext cx="1741487" cy="457200"/>
          </a:xfrm>
          <a:prstGeom prst="rect">
            <a:avLst/>
          </a:prstGeom>
          <a:noFill/>
          <a:ln w="9525">
            <a:noFill/>
            <a:miter lim="800000"/>
            <a:headEnd/>
            <a:tailEnd/>
          </a:ln>
        </p:spPr>
        <p:txBody>
          <a:bodyPr>
            <a:spAutoFit/>
          </a:bodyPr>
          <a:lstStyle/>
          <a:p>
            <a:pPr eaLnBrk="0" hangingPunct="0"/>
            <a:r>
              <a:rPr lang="en-US" sz="1200"/>
              <a:t>A microelectrode array for retinal prosthesis.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457200" y="647700"/>
            <a:ext cx="8229600" cy="514350"/>
          </a:xfrm>
        </p:spPr>
        <p:txBody>
          <a:bodyPr>
            <a:noAutofit/>
          </a:bodyPr>
          <a:lstStyle/>
          <a:p>
            <a:pPr eaLnBrk="1" fontAlgn="auto" hangingPunct="1">
              <a:spcAft>
                <a:spcPts val="0"/>
              </a:spcAft>
              <a:defRPr/>
            </a:pPr>
            <a:r>
              <a:rPr lang="en-US" sz="2400" dirty="0">
                <a:solidFill>
                  <a:srgbClr val="064F96"/>
                </a:solidFill>
              </a:rPr>
              <a:t>Engineering has three</a:t>
            </a:r>
            <a:r>
              <a:rPr lang="en-US" sz="2400" dirty="0"/>
              <a:t> </a:t>
            </a:r>
            <a:r>
              <a:rPr lang="en-US" sz="2400" dirty="0">
                <a:solidFill>
                  <a:srgbClr val="EE946C"/>
                </a:solidFill>
                <a:effectLst>
                  <a:outerShdw blurRad="38100" dist="38100" dir="2700000" algn="tl">
                    <a:srgbClr val="C0C0C0"/>
                  </a:outerShdw>
                </a:effectLst>
              </a:rPr>
              <a:t>Centers of Excellence</a:t>
            </a:r>
            <a:r>
              <a:rPr lang="en-US" sz="2400" dirty="0">
                <a:solidFill>
                  <a:srgbClr val="FF0000"/>
                </a:solidFill>
              </a:rPr>
              <a:t> </a:t>
            </a:r>
            <a:r>
              <a:rPr lang="en-US" sz="2400" dirty="0">
                <a:solidFill>
                  <a:srgbClr val="064F96"/>
                </a:solidFill>
              </a:rPr>
              <a:t>(continued)</a:t>
            </a:r>
            <a:endParaRPr lang="en-US" sz="2400" dirty="0"/>
          </a:p>
        </p:txBody>
      </p:sp>
      <p:sp>
        <p:nvSpPr>
          <p:cNvPr id="157699" name="Rectangle 3"/>
          <p:cNvSpPr>
            <a:spLocks noGrp="1" noChangeArrowheads="1"/>
          </p:cNvSpPr>
          <p:nvPr>
            <p:ph idx="1"/>
          </p:nvPr>
        </p:nvSpPr>
        <p:spPr>
          <a:xfrm>
            <a:off x="533400" y="1397000"/>
            <a:ext cx="4408488" cy="3365500"/>
          </a:xfrm>
        </p:spPr>
        <p:txBody>
          <a:bodyPr>
            <a:noAutofit/>
          </a:bodyPr>
          <a:lstStyle/>
          <a:p>
            <a:pPr marL="228600" indent="-228600" eaLnBrk="1" fontAlgn="auto" hangingPunct="1">
              <a:spcBef>
                <a:spcPct val="0"/>
              </a:spcBef>
              <a:spcAft>
                <a:spcPct val="40000"/>
              </a:spcAft>
              <a:buClr>
                <a:schemeClr val="accent3"/>
              </a:buClr>
              <a:buNone/>
              <a:defRPr/>
            </a:pPr>
            <a:r>
              <a:rPr lang="en-US" sz="1800" b="1" dirty="0"/>
              <a:t>Center for Precision Engineering</a:t>
            </a:r>
          </a:p>
          <a:p>
            <a:pPr marL="57150" lvl="1" indent="0" eaLnBrk="1" fontAlgn="auto" hangingPunct="1">
              <a:spcBef>
                <a:spcPct val="0"/>
              </a:spcBef>
              <a:spcAft>
                <a:spcPct val="40000"/>
              </a:spcAft>
              <a:buNone/>
              <a:defRPr/>
            </a:pPr>
            <a:r>
              <a:rPr lang="en-US" sz="1600" b="1" dirty="0"/>
              <a:t>Precision engineering is a multidisciplinary systems approach to achieve an order of magnitude greater accuracy than currently achievable. Research projects include digital tachometer for precision machine tools, high-stiffness hybrid passive/active magnetic bearing for precision engineering applications, hydraulic power unit for hydrostatic bearings, interferometer filter system for precision machine tools, </a:t>
            </a:r>
            <a:r>
              <a:rPr lang="en-US" sz="1600" b="1" dirty="0" err="1"/>
              <a:t>nano</a:t>
            </a:r>
            <a:r>
              <a:rPr lang="en-US" sz="1600" b="1" dirty="0"/>
              <a:t>-mechanical characterization tools for in-situ deformation and morphology of materials, and precision x-ray optics development.</a:t>
            </a:r>
          </a:p>
        </p:txBody>
      </p:sp>
      <p:pic>
        <p:nvPicPr>
          <p:cNvPr id="26628" name="Picture 9" descr="53Paul4"/>
          <p:cNvPicPr>
            <a:picLocks noChangeAspect="1" noChangeArrowheads="1"/>
          </p:cNvPicPr>
          <p:nvPr/>
        </p:nvPicPr>
        <p:blipFill>
          <a:blip r:embed="rId2" cstate="print"/>
          <a:srcRect l="11702" t="4175" r="20862" b="17015"/>
          <a:stretch>
            <a:fillRect/>
          </a:stretch>
        </p:blipFill>
        <p:spPr bwMode="auto">
          <a:xfrm>
            <a:off x="5532438" y="1281113"/>
            <a:ext cx="2735262" cy="2397125"/>
          </a:xfrm>
          <a:prstGeom prst="rect">
            <a:avLst/>
          </a:prstGeom>
          <a:noFill/>
          <a:ln w="9525">
            <a:noFill/>
            <a:miter lim="800000"/>
            <a:headEnd/>
            <a:tailEnd/>
          </a:ln>
        </p:spPr>
      </p:pic>
      <p:sp>
        <p:nvSpPr>
          <p:cNvPr id="26629" name="Text Box 10"/>
          <p:cNvSpPr txBox="1">
            <a:spLocks noChangeArrowheads="1"/>
          </p:cNvSpPr>
          <p:nvPr/>
        </p:nvSpPr>
        <p:spPr bwMode="auto">
          <a:xfrm>
            <a:off x="5481638" y="3687763"/>
            <a:ext cx="2924175" cy="274637"/>
          </a:xfrm>
          <a:prstGeom prst="rect">
            <a:avLst/>
          </a:prstGeom>
          <a:noFill/>
          <a:ln w="9525">
            <a:noFill/>
            <a:miter lim="800000"/>
            <a:headEnd/>
            <a:tailEnd/>
          </a:ln>
        </p:spPr>
        <p:txBody>
          <a:bodyPr>
            <a:spAutoFit/>
          </a:bodyPr>
          <a:lstStyle/>
          <a:p>
            <a:pPr eaLnBrk="0" hangingPunct="0">
              <a:spcBef>
                <a:spcPct val="50000"/>
              </a:spcBef>
            </a:pPr>
            <a:r>
              <a:rPr lang="en-US" sz="1200"/>
              <a:t>BLAST galactic survey telescope mirror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
          <p:cNvGraphicFramePr>
            <a:graphicFrameLocks noGrp="1"/>
          </p:cNvGraphicFramePr>
          <p:nvPr>
            <p:ph type="body" idx="1"/>
          </p:nvPr>
        </p:nvGraphicFramePr>
        <p:xfrm>
          <a:off x="455613" y="939800"/>
          <a:ext cx="5413375" cy="5207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Object 3"/>
          <p:cNvGraphicFramePr>
            <a:graphicFrameLocks/>
          </p:cNvGraphicFramePr>
          <p:nvPr/>
        </p:nvGraphicFramePr>
        <p:xfrm>
          <a:off x="2938463" y="1381039"/>
          <a:ext cx="5662612" cy="4152985"/>
        </p:xfrm>
        <a:graphic>
          <a:graphicData uri="http://schemas.openxmlformats.org/drawingml/2006/chart">
            <c:chart xmlns:c="http://schemas.openxmlformats.org/drawingml/2006/chart" xmlns:r="http://schemas.openxmlformats.org/officeDocument/2006/relationships" r:id="rId4"/>
          </a:graphicData>
        </a:graphic>
      </p:graphicFrame>
      <p:sp>
        <p:nvSpPr>
          <p:cNvPr id="382980" name="Rectangle 4"/>
          <p:cNvSpPr>
            <a:spLocks noChangeArrowheads="1"/>
          </p:cNvSpPr>
          <p:nvPr/>
        </p:nvSpPr>
        <p:spPr bwMode="auto">
          <a:xfrm>
            <a:off x="444500" y="381000"/>
            <a:ext cx="7092950" cy="579438"/>
          </a:xfrm>
          <a:prstGeom prst="rect">
            <a:avLst/>
          </a:prstGeom>
          <a:noFill/>
          <a:ln w="9525">
            <a:noFill/>
            <a:miter lim="800000"/>
            <a:headEnd/>
            <a:tailEnd/>
          </a:ln>
          <a:effectLst/>
        </p:spPr>
        <p:txBody>
          <a:bodyPr>
            <a:spAutoFit/>
          </a:bodyPr>
          <a:lstStyle/>
          <a:p>
            <a:pPr>
              <a:spcBef>
                <a:spcPct val="0"/>
              </a:spcBef>
            </a:pPr>
            <a:r>
              <a:rPr lang="en-US" altLang="en-US" sz="3200" b="1">
                <a:solidFill>
                  <a:srgbClr val="124A91"/>
                </a:solidFill>
                <a:latin typeface="Arial Narrow" pitchFamily="34" charset="0"/>
              </a:rPr>
              <a:t>LLNL Workforce Demographic Overview</a:t>
            </a:r>
          </a:p>
        </p:txBody>
      </p:sp>
      <p:sp>
        <p:nvSpPr>
          <p:cNvPr id="7" name="Rectangle 6"/>
          <p:cNvSpPr/>
          <p:nvPr/>
        </p:nvSpPr>
        <p:spPr bwMode="auto">
          <a:xfrm>
            <a:off x="6115050" y="1666875"/>
            <a:ext cx="619125" cy="30777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400" b="0" i="0" u="none" strike="noStrike" cap="none" normalizeH="0" baseline="0" smtClean="0">
              <a:ln>
                <a:noFill/>
              </a:ln>
              <a:solidFill>
                <a:srgbClr val="0039A6"/>
              </a:solidFill>
              <a:effectLst/>
              <a:latin typeface="Impact" pitchFamily="34" charset="0"/>
              <a:ea typeface="ＭＳ Ｐゴシック" pitchFamily="48" charset="-128"/>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2867" name="Object 3"/>
          <p:cNvGraphicFramePr>
            <a:graphicFrameLocks noChangeAspect="1"/>
          </p:cNvGraphicFramePr>
          <p:nvPr/>
        </p:nvGraphicFramePr>
        <p:xfrm>
          <a:off x="514350" y="2195513"/>
          <a:ext cx="3941763" cy="2874962"/>
        </p:xfrm>
        <a:graphic>
          <a:graphicData uri="http://schemas.openxmlformats.org/presentationml/2006/ole">
            <p:oleObj spid="_x0000_s403458" name="Chart" r:id="rId3" imgW="8229494" imgH="4533900" progId="MSGraph.Chart.8">
              <p:embed followColorScheme="full"/>
            </p:oleObj>
          </a:graphicData>
        </a:graphic>
      </p:graphicFrame>
      <p:sp>
        <p:nvSpPr>
          <p:cNvPr id="292868" name="Text Box 4"/>
          <p:cNvSpPr txBox="1">
            <a:spLocks noChangeArrowheads="1"/>
          </p:cNvSpPr>
          <p:nvPr/>
        </p:nvSpPr>
        <p:spPr bwMode="auto">
          <a:xfrm>
            <a:off x="1254821" y="5632450"/>
            <a:ext cx="6605783" cy="523220"/>
          </a:xfrm>
          <a:prstGeom prst="rect">
            <a:avLst/>
          </a:prstGeom>
          <a:noFill/>
          <a:ln w="9525">
            <a:noFill/>
            <a:miter lim="800000"/>
            <a:headEnd/>
            <a:tailEnd/>
          </a:ln>
          <a:effectLst/>
        </p:spPr>
        <p:txBody>
          <a:bodyPr wrap="none">
            <a:spAutoFit/>
          </a:bodyPr>
          <a:lstStyle/>
          <a:p>
            <a:pPr algn="ctr" eaLnBrk="1" hangingPunct="1">
              <a:spcBef>
                <a:spcPct val="0"/>
              </a:spcBef>
            </a:pPr>
            <a:r>
              <a:rPr lang="en-US" b="1" dirty="0">
                <a:solidFill>
                  <a:schemeClr val="tx1"/>
                </a:solidFill>
                <a:latin typeface="Arial" pitchFamily="34" charset="0"/>
              </a:rPr>
              <a:t>Comparison of Representation to Availability (equal bars = 100% utilization)</a:t>
            </a:r>
          </a:p>
          <a:p>
            <a:pPr algn="ctr" eaLnBrk="1" hangingPunct="1">
              <a:spcBef>
                <a:spcPct val="0"/>
              </a:spcBef>
            </a:pPr>
            <a:r>
              <a:rPr lang="en-US" b="1" dirty="0">
                <a:solidFill>
                  <a:schemeClr val="tx1"/>
                </a:solidFill>
                <a:latin typeface="Arial" pitchFamily="34" charset="0"/>
              </a:rPr>
              <a:t>Data as of </a:t>
            </a:r>
            <a:r>
              <a:rPr lang="en-US" b="1" dirty="0" smtClean="0">
                <a:solidFill>
                  <a:schemeClr val="tx1"/>
                </a:solidFill>
                <a:latin typeface="Arial" pitchFamily="34" charset="0"/>
              </a:rPr>
              <a:t>3-31-10</a:t>
            </a:r>
            <a:endParaRPr lang="en-US" b="1" dirty="0">
              <a:solidFill>
                <a:schemeClr val="tx1"/>
              </a:solidFill>
              <a:latin typeface="Arial" pitchFamily="34" charset="0"/>
            </a:endParaRPr>
          </a:p>
        </p:txBody>
      </p:sp>
      <p:graphicFrame>
        <p:nvGraphicFramePr>
          <p:cNvPr id="292869" name="Object 5"/>
          <p:cNvGraphicFramePr>
            <a:graphicFrameLocks noChangeAspect="1"/>
          </p:cNvGraphicFramePr>
          <p:nvPr/>
        </p:nvGraphicFramePr>
        <p:xfrm>
          <a:off x="4868863" y="2192338"/>
          <a:ext cx="3941762" cy="2874962"/>
        </p:xfrm>
        <a:graphic>
          <a:graphicData uri="http://schemas.openxmlformats.org/presentationml/2006/ole">
            <p:oleObj spid="_x0000_s403459" name="Chart" r:id="rId4" imgW="8229494" imgH="4533900" progId="MSGraph.Chart.8">
              <p:embed followColorScheme="full"/>
            </p:oleObj>
          </a:graphicData>
        </a:graphic>
      </p:graphicFrame>
      <p:sp>
        <p:nvSpPr>
          <p:cNvPr id="292870" name="Text Box 6"/>
          <p:cNvSpPr txBox="1">
            <a:spLocks noChangeArrowheads="1"/>
          </p:cNvSpPr>
          <p:nvPr/>
        </p:nvSpPr>
        <p:spPr bwMode="auto">
          <a:xfrm>
            <a:off x="1514475" y="1708150"/>
            <a:ext cx="1924050" cy="366713"/>
          </a:xfrm>
          <a:prstGeom prst="rect">
            <a:avLst/>
          </a:prstGeom>
          <a:noFill/>
          <a:ln w="9525">
            <a:noFill/>
            <a:miter lim="800000"/>
            <a:headEnd/>
            <a:tailEnd/>
          </a:ln>
          <a:effectLst/>
        </p:spPr>
        <p:txBody>
          <a:bodyPr wrap="none">
            <a:spAutoFit/>
          </a:bodyPr>
          <a:lstStyle/>
          <a:p>
            <a:r>
              <a:rPr lang="en-US" sz="1800" b="1" u="sng">
                <a:solidFill>
                  <a:schemeClr val="tx1"/>
                </a:solidFill>
                <a:latin typeface="Arial" pitchFamily="34" charset="0"/>
              </a:rPr>
              <a:t>Total Workforce</a:t>
            </a:r>
          </a:p>
        </p:txBody>
      </p:sp>
      <p:sp>
        <p:nvSpPr>
          <p:cNvPr id="292871" name="Text Box 7"/>
          <p:cNvSpPr txBox="1">
            <a:spLocks noChangeArrowheads="1"/>
          </p:cNvSpPr>
          <p:nvPr/>
        </p:nvSpPr>
        <p:spPr bwMode="auto">
          <a:xfrm>
            <a:off x="5864225" y="1708150"/>
            <a:ext cx="2254250" cy="366713"/>
          </a:xfrm>
          <a:prstGeom prst="rect">
            <a:avLst/>
          </a:prstGeom>
          <a:noFill/>
          <a:ln w="9525">
            <a:noFill/>
            <a:miter lim="800000"/>
            <a:headEnd/>
            <a:tailEnd/>
          </a:ln>
          <a:effectLst/>
        </p:spPr>
        <p:txBody>
          <a:bodyPr wrap="none">
            <a:spAutoFit/>
          </a:bodyPr>
          <a:lstStyle/>
          <a:p>
            <a:r>
              <a:rPr lang="en-US" sz="1800" b="1" u="sng">
                <a:solidFill>
                  <a:schemeClr val="tx1"/>
                </a:solidFill>
                <a:latin typeface="Arial" pitchFamily="34" charset="0"/>
              </a:rPr>
              <a:t>Professionals Only</a:t>
            </a:r>
          </a:p>
        </p:txBody>
      </p:sp>
      <p:sp>
        <p:nvSpPr>
          <p:cNvPr id="292872" name="Text Box 8"/>
          <p:cNvSpPr txBox="1">
            <a:spLocks noChangeArrowheads="1"/>
          </p:cNvSpPr>
          <p:nvPr/>
        </p:nvSpPr>
        <p:spPr bwMode="auto">
          <a:xfrm rot="-10800000">
            <a:off x="247650" y="2419350"/>
            <a:ext cx="396875" cy="1944688"/>
          </a:xfrm>
          <a:prstGeom prst="rect">
            <a:avLst/>
          </a:prstGeom>
          <a:noFill/>
          <a:ln w="9525">
            <a:noFill/>
            <a:miter lim="800000"/>
            <a:headEnd/>
            <a:tailEnd/>
          </a:ln>
          <a:effectLst/>
        </p:spPr>
        <p:txBody>
          <a:bodyPr vert="eaVert" wrap="none">
            <a:spAutoFit/>
          </a:bodyPr>
          <a:lstStyle/>
          <a:p>
            <a:r>
              <a:rPr lang="en-US" b="1">
                <a:solidFill>
                  <a:schemeClr val="tx1"/>
                </a:solidFill>
                <a:latin typeface="Arial" pitchFamily="34" charset="0"/>
              </a:rPr>
              <a:t>% of  LLNL Workforce</a:t>
            </a:r>
          </a:p>
        </p:txBody>
      </p:sp>
      <p:sp>
        <p:nvSpPr>
          <p:cNvPr id="292873" name="Text Box 9"/>
          <p:cNvSpPr txBox="1">
            <a:spLocks noChangeArrowheads="1"/>
          </p:cNvSpPr>
          <p:nvPr/>
        </p:nvSpPr>
        <p:spPr bwMode="auto">
          <a:xfrm rot="-10800000">
            <a:off x="4610100" y="2455863"/>
            <a:ext cx="396875" cy="1944687"/>
          </a:xfrm>
          <a:prstGeom prst="rect">
            <a:avLst/>
          </a:prstGeom>
          <a:noFill/>
          <a:ln w="9525">
            <a:noFill/>
            <a:miter lim="800000"/>
            <a:headEnd/>
            <a:tailEnd/>
          </a:ln>
          <a:effectLst/>
        </p:spPr>
        <p:txBody>
          <a:bodyPr vert="eaVert" wrap="none">
            <a:spAutoFit/>
          </a:bodyPr>
          <a:lstStyle/>
          <a:p>
            <a:r>
              <a:rPr lang="en-US" b="1">
                <a:solidFill>
                  <a:schemeClr val="tx1"/>
                </a:solidFill>
                <a:latin typeface="Arial" pitchFamily="34" charset="0"/>
              </a:rPr>
              <a:t>% of  LLNL Workforce</a:t>
            </a:r>
          </a:p>
        </p:txBody>
      </p:sp>
      <p:sp>
        <p:nvSpPr>
          <p:cNvPr id="11" name="Rectangle 32"/>
          <p:cNvSpPr>
            <a:spLocks noGrp="1" noChangeArrowheads="1"/>
          </p:cNvSpPr>
          <p:nvPr>
            <p:ph type="title"/>
          </p:nvPr>
        </p:nvSpPr>
        <p:spPr>
          <a:xfrm>
            <a:off x="533400" y="0"/>
            <a:ext cx="7950200" cy="1063625"/>
          </a:xfrm>
          <a:noFill/>
          <a:ln/>
        </p:spPr>
        <p:txBody>
          <a:bodyPr/>
          <a:lstStyle/>
          <a:p>
            <a:r>
              <a:rPr lang="en-US" sz="2800" b="1" dirty="0" smtClean="0">
                <a:latin typeface="Arial" pitchFamily="34" charset="0"/>
                <a:cs typeface="Arial" pitchFamily="34" charset="0"/>
              </a:rPr>
              <a:t>PAD Diversity Metrics – Utilization%</a:t>
            </a:r>
            <a:endParaRPr lang="en-US" sz="2800" b="1" i="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3" name="Rectangle 5"/>
          <p:cNvSpPr>
            <a:spLocks noGrp="1" noChangeArrowheads="1"/>
          </p:cNvSpPr>
          <p:nvPr>
            <p:ph type="title"/>
          </p:nvPr>
        </p:nvSpPr>
        <p:spPr/>
        <p:txBody>
          <a:bodyPr/>
          <a:lstStyle/>
          <a:p>
            <a:r>
              <a:rPr lang="en-US" dirty="0" smtClean="0"/>
              <a:t>Contact Information</a:t>
            </a:r>
            <a:endParaRPr lang="en-US" dirty="0"/>
          </a:p>
        </p:txBody>
      </p:sp>
      <p:sp>
        <p:nvSpPr>
          <p:cNvPr id="370694" name="Rectangle 6"/>
          <p:cNvSpPr>
            <a:spLocks noGrp="1" noChangeArrowheads="1"/>
          </p:cNvSpPr>
          <p:nvPr>
            <p:ph type="body" idx="1"/>
          </p:nvPr>
        </p:nvSpPr>
        <p:spPr>
          <a:xfrm>
            <a:off x="1157287" y="1609725"/>
            <a:ext cx="6829425" cy="1981200"/>
          </a:xfrm>
        </p:spPr>
        <p:txBody>
          <a:bodyPr/>
          <a:lstStyle/>
          <a:p>
            <a:pPr>
              <a:buNone/>
            </a:pPr>
            <a:r>
              <a:rPr lang="en-US" dirty="0" smtClean="0"/>
              <a:t>Tommy Smith</a:t>
            </a:r>
          </a:p>
          <a:p>
            <a:r>
              <a:rPr lang="en-US" dirty="0" smtClean="0"/>
              <a:t>Director, Office of Strategic Diversity Programs</a:t>
            </a:r>
            <a:endParaRPr lang="en-US" dirty="0" smtClean="0"/>
          </a:p>
          <a:p>
            <a:r>
              <a:rPr lang="en-US" dirty="0" smtClean="0">
                <a:hlinkClick r:id="rId3"/>
              </a:rPr>
              <a:t>smith80@llnl.gov</a:t>
            </a:r>
            <a:endParaRPr lang="en-US" dirty="0" smtClean="0"/>
          </a:p>
          <a:p>
            <a:r>
              <a:rPr lang="en-US" dirty="0" smtClean="0"/>
              <a:t>925 422-6634</a:t>
            </a:r>
          </a:p>
          <a:p>
            <a:endParaRPr lang="en-US" dirty="0" smtClean="0"/>
          </a:p>
          <a:p>
            <a:pPr>
              <a:buNone/>
            </a:pPr>
            <a:r>
              <a:rPr lang="en-US" dirty="0" smtClean="0"/>
              <a:t>Bethany McCormick</a:t>
            </a:r>
          </a:p>
          <a:p>
            <a:r>
              <a:rPr lang="en-US" dirty="0" smtClean="0"/>
              <a:t>Engineering </a:t>
            </a:r>
            <a:r>
              <a:rPr lang="en-US" dirty="0" err="1" smtClean="0"/>
              <a:t>Recruimment</a:t>
            </a:r>
            <a:endParaRPr lang="en-US" dirty="0" smtClean="0"/>
          </a:p>
          <a:p>
            <a:r>
              <a:rPr lang="en-US" dirty="0" smtClean="0">
                <a:hlinkClick r:id="rId4"/>
              </a:rPr>
              <a:t>mccormick11@llnl.gov</a:t>
            </a:r>
            <a:endParaRPr lang="en-US" dirty="0" smtClean="0"/>
          </a:p>
          <a:p>
            <a:r>
              <a:rPr lang="en-US" dirty="0" smtClean="0"/>
              <a:t>925 423-0174</a:t>
            </a:r>
            <a:endParaRPr lang="en-US"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ChangeArrowheads="1"/>
          </p:cNvSpPr>
          <p:nvPr/>
        </p:nvSpPr>
        <p:spPr bwMode="auto">
          <a:xfrm>
            <a:off x="4114800" y="1143000"/>
            <a:ext cx="4129088" cy="366713"/>
          </a:xfrm>
          <a:prstGeom prst="rect">
            <a:avLst/>
          </a:prstGeom>
          <a:noFill/>
          <a:ln w="9525">
            <a:noFill/>
            <a:miter lim="800000"/>
            <a:headEnd/>
            <a:tailEnd/>
          </a:ln>
        </p:spPr>
        <p:txBody>
          <a:bodyPr>
            <a:spAutoFit/>
          </a:bodyPr>
          <a:lstStyle/>
          <a:p>
            <a:pPr marL="169863" indent="-169863" algn="r" eaLnBrk="1" hangingPunct="1">
              <a:buClr>
                <a:srgbClr val="004483"/>
              </a:buClr>
              <a:buFont typeface="Wingdings" pitchFamily="2" charset="2"/>
              <a:buNone/>
            </a:pPr>
            <a:r>
              <a:rPr lang="en-US" sz="1800">
                <a:solidFill>
                  <a:schemeClr val="tx1"/>
                </a:solidFill>
                <a:latin typeface="Arial" charset="0"/>
              </a:rPr>
              <a:t>Livermore Main Site –1.2 square miles</a:t>
            </a:r>
            <a:endParaRPr lang="en-US" sz="1600">
              <a:solidFill>
                <a:schemeClr val="tx1"/>
              </a:solidFill>
              <a:latin typeface="Arial" charset="0"/>
            </a:endParaRPr>
          </a:p>
        </p:txBody>
      </p:sp>
      <p:pic>
        <p:nvPicPr>
          <p:cNvPr id="370691" name="Picture 3" descr="Site 3002"/>
          <p:cNvPicPr>
            <a:picLocks noChangeAspect="1" noChangeArrowheads="1"/>
          </p:cNvPicPr>
          <p:nvPr/>
        </p:nvPicPr>
        <p:blipFill>
          <a:blip r:embed="rId3" cstate="print"/>
          <a:srcRect/>
          <a:stretch>
            <a:fillRect/>
          </a:stretch>
        </p:blipFill>
        <p:spPr bwMode="auto">
          <a:xfrm>
            <a:off x="6629400" y="3976688"/>
            <a:ext cx="2281238" cy="2195512"/>
          </a:xfrm>
          <a:prstGeom prst="rect">
            <a:avLst/>
          </a:prstGeom>
          <a:noFill/>
          <a:ln w="12700">
            <a:solidFill>
              <a:srgbClr val="000000"/>
            </a:solidFill>
            <a:miter lim="800000"/>
            <a:headEnd/>
            <a:tailEnd/>
          </a:ln>
          <a:effectLst>
            <a:outerShdw dist="35921" dir="2700000" algn="ctr" rotWithShape="0">
              <a:srgbClr val="808080"/>
            </a:outerShdw>
          </a:effectLst>
        </p:spPr>
      </p:pic>
      <p:sp>
        <p:nvSpPr>
          <p:cNvPr id="370692" name="Rectangle 4"/>
          <p:cNvSpPr>
            <a:spLocks noChangeArrowheads="1"/>
          </p:cNvSpPr>
          <p:nvPr/>
        </p:nvSpPr>
        <p:spPr bwMode="auto">
          <a:xfrm>
            <a:off x="3657600" y="4724400"/>
            <a:ext cx="2667000" cy="915988"/>
          </a:xfrm>
          <a:prstGeom prst="rect">
            <a:avLst/>
          </a:prstGeom>
          <a:noFill/>
          <a:ln w="9525">
            <a:noFill/>
            <a:miter lim="800000"/>
            <a:headEnd/>
            <a:tailEnd/>
          </a:ln>
        </p:spPr>
        <p:txBody>
          <a:bodyPr>
            <a:spAutoFit/>
          </a:bodyPr>
          <a:lstStyle/>
          <a:p>
            <a:pPr marL="169863" indent="-169863" algn="ctr" eaLnBrk="1" hangingPunct="1">
              <a:buClr>
                <a:srgbClr val="004483"/>
              </a:buClr>
              <a:buFont typeface="Wingdings" pitchFamily="2" charset="2"/>
              <a:buNone/>
            </a:pPr>
            <a:r>
              <a:rPr lang="en-US" sz="1000" b="1">
                <a:solidFill>
                  <a:schemeClr val="tx1"/>
                </a:solidFill>
                <a:latin typeface="Arial" charset="0"/>
              </a:rPr>
              <a:t>   </a:t>
            </a:r>
            <a:r>
              <a:rPr lang="en-US" sz="1800">
                <a:solidFill>
                  <a:schemeClr val="tx1"/>
                </a:solidFill>
                <a:latin typeface="Arial" charset="0"/>
              </a:rPr>
              <a:t>Experimental Test Site (11 square miles) </a:t>
            </a:r>
            <a:br>
              <a:rPr lang="en-US" sz="1800">
                <a:solidFill>
                  <a:schemeClr val="tx1"/>
                </a:solidFill>
                <a:latin typeface="Arial" charset="0"/>
              </a:rPr>
            </a:br>
            <a:r>
              <a:rPr lang="en-US" sz="1800">
                <a:solidFill>
                  <a:schemeClr val="tx1"/>
                </a:solidFill>
                <a:latin typeface="Arial" charset="0"/>
              </a:rPr>
              <a:t>near Tracy, California</a:t>
            </a:r>
          </a:p>
        </p:txBody>
      </p:sp>
      <p:sp>
        <p:nvSpPr>
          <p:cNvPr id="370693" name="Rectangle 5"/>
          <p:cNvSpPr>
            <a:spLocks noGrp="1" noChangeArrowheads="1"/>
          </p:cNvSpPr>
          <p:nvPr>
            <p:ph type="title"/>
          </p:nvPr>
        </p:nvSpPr>
        <p:spPr/>
        <p:txBody>
          <a:bodyPr/>
          <a:lstStyle/>
          <a:p>
            <a:r>
              <a:rPr lang="en-US" dirty="0"/>
              <a:t>Physical attributes of LLNL sites</a:t>
            </a:r>
          </a:p>
        </p:txBody>
      </p:sp>
      <p:sp>
        <p:nvSpPr>
          <p:cNvPr id="370694" name="Rectangle 6"/>
          <p:cNvSpPr>
            <a:spLocks noGrp="1" noChangeArrowheads="1"/>
          </p:cNvSpPr>
          <p:nvPr>
            <p:ph type="body" idx="1"/>
          </p:nvPr>
        </p:nvSpPr>
        <p:spPr>
          <a:xfrm>
            <a:off x="533400" y="1600200"/>
            <a:ext cx="8077200" cy="4724400"/>
          </a:xfrm>
        </p:spPr>
        <p:txBody>
          <a:bodyPr/>
          <a:lstStyle/>
          <a:p>
            <a:r>
              <a:rPr lang="en-US" sz="1800"/>
              <a:t>Total gross square feet:</a:t>
            </a:r>
            <a:br>
              <a:rPr lang="en-US" sz="1800"/>
            </a:br>
            <a:r>
              <a:rPr lang="en-US" sz="1800"/>
              <a:t>approximately 7.4 million </a:t>
            </a:r>
            <a:br>
              <a:rPr lang="en-US" sz="1800"/>
            </a:br>
            <a:r>
              <a:rPr lang="en-US" sz="1800"/>
              <a:t> (677 facilities)</a:t>
            </a:r>
          </a:p>
          <a:p>
            <a:r>
              <a:rPr lang="en-US" sz="1800"/>
              <a:t>Total replacement plant value: </a:t>
            </a:r>
            <a:br>
              <a:rPr lang="en-US" sz="1800"/>
            </a:br>
            <a:r>
              <a:rPr lang="en-US" sz="1800"/>
              <a:t>approximately $4.3 billion</a:t>
            </a:r>
          </a:p>
          <a:p>
            <a:r>
              <a:rPr lang="en-US" sz="1800"/>
              <a:t>Nuclear facilities: 7</a:t>
            </a:r>
          </a:p>
          <a:p>
            <a:r>
              <a:rPr lang="en-US" sz="1800"/>
              <a:t>Approximately 7,500 </a:t>
            </a:r>
            <a:br>
              <a:rPr lang="en-US" sz="1800"/>
            </a:br>
            <a:r>
              <a:rPr lang="en-US" sz="1800"/>
              <a:t>career employees</a:t>
            </a:r>
          </a:p>
        </p:txBody>
      </p:sp>
      <p:pic>
        <p:nvPicPr>
          <p:cNvPr id="370695" name="Picture 7" descr="pg25a"/>
          <p:cNvPicPr>
            <a:picLocks noChangeAspect="1" noChangeArrowheads="1"/>
          </p:cNvPicPr>
          <p:nvPr/>
        </p:nvPicPr>
        <p:blipFill>
          <a:blip r:embed="rId4" cstate="print"/>
          <a:srcRect/>
          <a:stretch>
            <a:fillRect/>
          </a:stretch>
        </p:blipFill>
        <p:spPr bwMode="auto">
          <a:xfrm>
            <a:off x="4230688" y="1509713"/>
            <a:ext cx="3846512" cy="2833687"/>
          </a:xfrm>
          <a:prstGeom prst="rect">
            <a:avLst/>
          </a:prstGeom>
          <a:noFill/>
          <a:ln w="12700">
            <a:solidFill>
              <a:srgbClr val="000000"/>
            </a:solidFill>
            <a:miter lim="800000"/>
            <a:headEnd/>
            <a:tailEnd/>
          </a:ln>
          <a:effectLst>
            <a:outerShdw dist="35921" dir="2700000" algn="ctr" rotWithShape="0">
              <a:srgbClr val="808080"/>
            </a:outerShdw>
          </a:effec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67" name="Rectangle 15"/>
          <p:cNvSpPr>
            <a:spLocks noGrp="1" noChangeArrowheads="1"/>
          </p:cNvSpPr>
          <p:nvPr>
            <p:ph type="title"/>
          </p:nvPr>
        </p:nvSpPr>
        <p:spPr>
          <a:xfrm>
            <a:off x="590550" y="257175"/>
            <a:ext cx="7950200" cy="809625"/>
          </a:xfrm>
        </p:spPr>
        <p:txBody>
          <a:bodyPr/>
          <a:lstStyle/>
          <a:p>
            <a:r>
              <a:rPr lang="en-US" sz="2800" b="1" dirty="0" smtClean="0">
                <a:solidFill>
                  <a:schemeClr val="tx1"/>
                </a:solidFill>
                <a:latin typeface="Arial" pitchFamily="34" charset="0"/>
                <a:cs typeface="Arial" pitchFamily="34" charset="0"/>
              </a:rPr>
              <a:t>LLNL Organizational Model</a:t>
            </a:r>
            <a:endParaRPr lang="en-US" sz="2800" b="1" dirty="0">
              <a:solidFill>
                <a:schemeClr val="tx1"/>
              </a:solidFill>
              <a:latin typeface="Arial" pitchFamily="34" charset="0"/>
              <a:cs typeface="Arial" pitchFamily="34" charset="0"/>
            </a:endParaRPr>
          </a:p>
        </p:txBody>
      </p:sp>
      <p:sp>
        <p:nvSpPr>
          <p:cNvPr id="356354" name="Line 2"/>
          <p:cNvSpPr>
            <a:spLocks noChangeShapeType="1"/>
          </p:cNvSpPr>
          <p:nvPr/>
        </p:nvSpPr>
        <p:spPr bwMode="auto">
          <a:xfrm>
            <a:off x="4578350" y="2205038"/>
            <a:ext cx="0" cy="1628775"/>
          </a:xfrm>
          <a:prstGeom prst="line">
            <a:avLst/>
          </a:prstGeom>
          <a:noFill/>
          <a:ln w="12700">
            <a:solidFill>
              <a:schemeClr val="tx1"/>
            </a:solidFill>
            <a:round/>
            <a:headEnd/>
            <a:tailEnd/>
          </a:ln>
          <a:effectLst/>
        </p:spPr>
        <p:txBody>
          <a:bodyPr wrap="none" anchor="ctr"/>
          <a:lstStyle/>
          <a:p>
            <a:endParaRPr lang="en-US"/>
          </a:p>
        </p:txBody>
      </p:sp>
      <p:sp>
        <p:nvSpPr>
          <p:cNvPr id="356355" name="Line 3"/>
          <p:cNvSpPr>
            <a:spLocks noChangeShapeType="1"/>
          </p:cNvSpPr>
          <p:nvPr/>
        </p:nvSpPr>
        <p:spPr bwMode="auto">
          <a:xfrm>
            <a:off x="1158875" y="3651250"/>
            <a:ext cx="0" cy="274638"/>
          </a:xfrm>
          <a:prstGeom prst="line">
            <a:avLst/>
          </a:prstGeom>
          <a:noFill/>
          <a:ln w="12700">
            <a:solidFill>
              <a:schemeClr val="tx1"/>
            </a:solidFill>
            <a:round/>
            <a:headEnd/>
            <a:tailEnd/>
          </a:ln>
          <a:effectLst/>
        </p:spPr>
        <p:txBody>
          <a:bodyPr wrap="none" anchor="ctr"/>
          <a:lstStyle/>
          <a:p>
            <a:endParaRPr lang="en-US"/>
          </a:p>
        </p:txBody>
      </p:sp>
      <p:sp>
        <p:nvSpPr>
          <p:cNvPr id="356356" name="Line 4"/>
          <p:cNvSpPr>
            <a:spLocks noChangeShapeType="1"/>
          </p:cNvSpPr>
          <p:nvPr/>
        </p:nvSpPr>
        <p:spPr bwMode="auto">
          <a:xfrm>
            <a:off x="2873375" y="3651250"/>
            <a:ext cx="0" cy="274638"/>
          </a:xfrm>
          <a:prstGeom prst="line">
            <a:avLst/>
          </a:prstGeom>
          <a:noFill/>
          <a:ln w="12700">
            <a:solidFill>
              <a:schemeClr val="tx1"/>
            </a:solidFill>
            <a:round/>
            <a:headEnd/>
            <a:tailEnd/>
          </a:ln>
          <a:effectLst/>
        </p:spPr>
        <p:txBody>
          <a:bodyPr wrap="none" anchor="ctr"/>
          <a:lstStyle/>
          <a:p>
            <a:endParaRPr lang="en-US"/>
          </a:p>
        </p:txBody>
      </p:sp>
      <p:sp>
        <p:nvSpPr>
          <p:cNvPr id="356357" name="Line 5"/>
          <p:cNvSpPr>
            <a:spLocks noChangeShapeType="1"/>
          </p:cNvSpPr>
          <p:nvPr/>
        </p:nvSpPr>
        <p:spPr bwMode="auto">
          <a:xfrm>
            <a:off x="6264275" y="3651250"/>
            <a:ext cx="0" cy="274638"/>
          </a:xfrm>
          <a:prstGeom prst="line">
            <a:avLst/>
          </a:prstGeom>
          <a:noFill/>
          <a:ln w="12700">
            <a:solidFill>
              <a:schemeClr val="tx1"/>
            </a:solidFill>
            <a:round/>
            <a:headEnd/>
            <a:tailEnd/>
          </a:ln>
          <a:effectLst/>
        </p:spPr>
        <p:txBody>
          <a:bodyPr wrap="none" anchor="ctr"/>
          <a:lstStyle/>
          <a:p>
            <a:endParaRPr lang="en-US"/>
          </a:p>
        </p:txBody>
      </p:sp>
      <p:sp>
        <p:nvSpPr>
          <p:cNvPr id="356358" name="Line 6"/>
          <p:cNvSpPr>
            <a:spLocks noChangeShapeType="1"/>
          </p:cNvSpPr>
          <p:nvPr/>
        </p:nvSpPr>
        <p:spPr bwMode="auto">
          <a:xfrm>
            <a:off x="8001000" y="3649663"/>
            <a:ext cx="0" cy="274637"/>
          </a:xfrm>
          <a:prstGeom prst="line">
            <a:avLst/>
          </a:prstGeom>
          <a:noFill/>
          <a:ln w="12700">
            <a:solidFill>
              <a:schemeClr val="tx1"/>
            </a:solidFill>
            <a:round/>
            <a:headEnd/>
            <a:tailEnd/>
          </a:ln>
          <a:effectLst/>
        </p:spPr>
        <p:txBody>
          <a:bodyPr wrap="none" anchor="ctr"/>
          <a:lstStyle/>
          <a:p>
            <a:endParaRPr lang="en-US"/>
          </a:p>
        </p:txBody>
      </p:sp>
      <p:sp>
        <p:nvSpPr>
          <p:cNvPr id="356360" name="Text Box 8"/>
          <p:cNvSpPr txBox="1">
            <a:spLocks noChangeArrowheads="1"/>
          </p:cNvSpPr>
          <p:nvPr/>
        </p:nvSpPr>
        <p:spPr bwMode="auto">
          <a:xfrm>
            <a:off x="3324225" y="1819275"/>
            <a:ext cx="2495550" cy="954107"/>
          </a:xfrm>
          <a:prstGeom prst="rect">
            <a:avLst/>
          </a:prstGeom>
          <a:solidFill>
            <a:srgbClr val="0039A6"/>
          </a:solidFill>
          <a:ln w="12700">
            <a:solidFill>
              <a:schemeClr val="tx1"/>
            </a:solidFill>
            <a:miter lim="800000"/>
            <a:headEnd/>
            <a:tailEnd/>
          </a:ln>
          <a:effectLst/>
        </p:spPr>
        <p:txBody>
          <a:bodyPr wrap="square">
            <a:spAutoFit/>
          </a:bodyPr>
          <a:lstStyle/>
          <a:p>
            <a:pPr algn="ctr">
              <a:spcBef>
                <a:spcPct val="0"/>
              </a:spcBef>
            </a:pPr>
            <a:endParaRPr lang="en-US" sz="1600" b="1" dirty="0" smtClean="0">
              <a:solidFill>
                <a:schemeClr val="bg1"/>
              </a:solidFill>
              <a:latin typeface="Arial" charset="0"/>
            </a:endParaRPr>
          </a:p>
          <a:p>
            <a:pPr algn="ctr">
              <a:spcBef>
                <a:spcPct val="0"/>
              </a:spcBef>
            </a:pPr>
            <a:r>
              <a:rPr lang="en-US" sz="1600" b="1" dirty="0" smtClean="0">
                <a:solidFill>
                  <a:schemeClr val="bg1"/>
                </a:solidFill>
                <a:latin typeface="Arial" charset="0"/>
              </a:rPr>
              <a:t>Laboratory </a:t>
            </a:r>
            <a:r>
              <a:rPr lang="en-US" sz="1600" b="1" dirty="0">
                <a:solidFill>
                  <a:schemeClr val="bg1"/>
                </a:solidFill>
                <a:latin typeface="Arial" charset="0"/>
              </a:rPr>
              <a:t>Director</a:t>
            </a:r>
          </a:p>
          <a:p>
            <a:pPr algn="ctr">
              <a:spcBef>
                <a:spcPct val="0"/>
              </a:spcBef>
            </a:pPr>
            <a:r>
              <a:rPr lang="en-US" sz="1200" b="1" dirty="0">
                <a:solidFill>
                  <a:schemeClr val="bg1"/>
                </a:solidFill>
                <a:latin typeface="Arial" charset="0"/>
              </a:rPr>
              <a:t>George H. </a:t>
            </a:r>
            <a:r>
              <a:rPr lang="en-US" sz="1200" b="1" dirty="0" smtClean="0">
                <a:solidFill>
                  <a:schemeClr val="bg1"/>
                </a:solidFill>
                <a:latin typeface="Arial" charset="0"/>
              </a:rPr>
              <a:t>Miller</a:t>
            </a:r>
            <a:endParaRPr lang="en-US" sz="1200" dirty="0">
              <a:solidFill>
                <a:schemeClr val="bg1"/>
              </a:solidFill>
              <a:latin typeface="Arial" charset="0"/>
            </a:endParaRPr>
          </a:p>
          <a:p>
            <a:pPr algn="ctr">
              <a:spcBef>
                <a:spcPct val="0"/>
              </a:spcBef>
            </a:pPr>
            <a:endParaRPr lang="en-US" sz="1200" b="1" dirty="0">
              <a:solidFill>
                <a:schemeClr val="bg1"/>
              </a:solidFill>
              <a:latin typeface="Arial" charset="0"/>
            </a:endParaRPr>
          </a:p>
        </p:txBody>
      </p:sp>
      <p:sp>
        <p:nvSpPr>
          <p:cNvPr id="356361" name="Line 9"/>
          <p:cNvSpPr>
            <a:spLocks noChangeShapeType="1"/>
          </p:cNvSpPr>
          <p:nvPr/>
        </p:nvSpPr>
        <p:spPr bwMode="auto">
          <a:xfrm>
            <a:off x="1158875" y="3652838"/>
            <a:ext cx="6845300" cy="0"/>
          </a:xfrm>
          <a:prstGeom prst="line">
            <a:avLst/>
          </a:prstGeom>
          <a:noFill/>
          <a:ln w="12700">
            <a:solidFill>
              <a:schemeClr val="tx1"/>
            </a:solidFill>
            <a:round/>
            <a:headEnd/>
            <a:tailEnd/>
          </a:ln>
          <a:effectLst/>
        </p:spPr>
        <p:txBody>
          <a:bodyPr wrap="none" anchor="ctr"/>
          <a:lstStyle/>
          <a:p>
            <a:endParaRPr lang="en-US"/>
          </a:p>
        </p:txBody>
      </p:sp>
      <p:sp>
        <p:nvSpPr>
          <p:cNvPr id="356362" name="Text Box 10"/>
          <p:cNvSpPr txBox="1">
            <a:spLocks noChangeArrowheads="1"/>
          </p:cNvSpPr>
          <p:nvPr/>
        </p:nvSpPr>
        <p:spPr bwMode="auto">
          <a:xfrm>
            <a:off x="436563" y="3841750"/>
            <a:ext cx="1433512" cy="1096963"/>
          </a:xfrm>
          <a:prstGeom prst="rect">
            <a:avLst/>
          </a:prstGeom>
          <a:solidFill>
            <a:srgbClr val="0039A6"/>
          </a:solidFill>
          <a:ln w="12700">
            <a:solidFill>
              <a:schemeClr val="tx1"/>
            </a:solidFill>
            <a:miter lim="800000"/>
            <a:headEnd/>
            <a:tailEnd/>
          </a:ln>
          <a:effectLst/>
        </p:spPr>
        <p:txBody>
          <a:bodyPr anchor="ctr" anchorCtr="1"/>
          <a:lstStyle/>
          <a:p>
            <a:pPr algn="ctr"/>
            <a:r>
              <a:rPr lang="en-US" sz="1200" dirty="0">
                <a:solidFill>
                  <a:schemeClr val="bg1"/>
                </a:solidFill>
                <a:latin typeface="Arial" charset="0"/>
              </a:rPr>
              <a:t>Science &amp; </a:t>
            </a:r>
            <a:r>
              <a:rPr lang="en-US" sz="1200" dirty="0" smtClean="0">
                <a:solidFill>
                  <a:schemeClr val="bg1"/>
                </a:solidFill>
                <a:latin typeface="Arial" charset="0"/>
              </a:rPr>
              <a:t>Technology</a:t>
            </a:r>
            <a:endParaRPr lang="en-US" sz="1200" dirty="0">
              <a:solidFill>
                <a:schemeClr val="bg1"/>
              </a:solidFill>
              <a:latin typeface="Arial" charset="0"/>
            </a:endParaRPr>
          </a:p>
        </p:txBody>
      </p:sp>
      <p:sp>
        <p:nvSpPr>
          <p:cNvPr id="356363" name="Text Box 11"/>
          <p:cNvSpPr txBox="1">
            <a:spLocks noChangeArrowheads="1"/>
          </p:cNvSpPr>
          <p:nvPr/>
        </p:nvSpPr>
        <p:spPr bwMode="auto">
          <a:xfrm>
            <a:off x="2141538" y="3841750"/>
            <a:ext cx="1433512" cy="1096963"/>
          </a:xfrm>
          <a:prstGeom prst="rect">
            <a:avLst/>
          </a:prstGeom>
          <a:solidFill>
            <a:srgbClr val="0039A6"/>
          </a:solidFill>
          <a:ln w="12700">
            <a:solidFill>
              <a:schemeClr val="tx1"/>
            </a:solidFill>
            <a:miter lim="800000"/>
            <a:headEnd/>
            <a:tailEnd/>
          </a:ln>
          <a:effectLst/>
        </p:spPr>
        <p:txBody>
          <a:bodyPr anchor="ctr" anchorCtr="1"/>
          <a:lstStyle/>
          <a:p>
            <a:pPr algn="ctr"/>
            <a:r>
              <a:rPr lang="en-US" sz="1200" dirty="0">
                <a:solidFill>
                  <a:schemeClr val="bg1"/>
                </a:solidFill>
                <a:latin typeface="Arial" charset="0"/>
              </a:rPr>
              <a:t>Global  </a:t>
            </a:r>
            <a:r>
              <a:rPr lang="en-US" sz="1200" dirty="0" smtClean="0">
                <a:solidFill>
                  <a:schemeClr val="bg1"/>
                </a:solidFill>
                <a:latin typeface="Arial" charset="0"/>
              </a:rPr>
              <a:t>Security</a:t>
            </a:r>
            <a:endParaRPr lang="en-US" sz="1200" dirty="0">
              <a:solidFill>
                <a:schemeClr val="bg1"/>
              </a:solidFill>
              <a:latin typeface="Arial" charset="0"/>
            </a:endParaRPr>
          </a:p>
        </p:txBody>
      </p:sp>
      <p:sp>
        <p:nvSpPr>
          <p:cNvPr id="356364" name="Text Box 12"/>
          <p:cNvSpPr txBox="1">
            <a:spLocks noChangeArrowheads="1"/>
          </p:cNvSpPr>
          <p:nvPr/>
        </p:nvSpPr>
        <p:spPr bwMode="auto">
          <a:xfrm>
            <a:off x="5554663" y="3841750"/>
            <a:ext cx="1433512" cy="1096963"/>
          </a:xfrm>
          <a:prstGeom prst="rect">
            <a:avLst/>
          </a:prstGeom>
          <a:solidFill>
            <a:srgbClr val="0039A6"/>
          </a:solidFill>
          <a:ln w="12700">
            <a:solidFill>
              <a:schemeClr val="tx1"/>
            </a:solidFill>
            <a:miter lim="800000"/>
            <a:headEnd/>
            <a:tailEnd/>
          </a:ln>
          <a:effectLst/>
        </p:spPr>
        <p:txBody>
          <a:bodyPr anchor="ctr" anchorCtr="1"/>
          <a:lstStyle/>
          <a:p>
            <a:pPr algn="ctr"/>
            <a:r>
              <a:rPr lang="en-US" sz="1200" dirty="0">
                <a:solidFill>
                  <a:schemeClr val="bg1"/>
                </a:solidFill>
                <a:latin typeface="Arial" charset="0"/>
              </a:rPr>
              <a:t>NIF &amp; Photon </a:t>
            </a:r>
            <a:r>
              <a:rPr lang="en-US" sz="1200" dirty="0" smtClean="0">
                <a:solidFill>
                  <a:schemeClr val="bg1"/>
                </a:solidFill>
                <a:latin typeface="Arial" charset="0"/>
              </a:rPr>
              <a:t>Science</a:t>
            </a:r>
            <a:endParaRPr lang="en-US" sz="1200" dirty="0">
              <a:solidFill>
                <a:schemeClr val="bg1"/>
              </a:solidFill>
              <a:latin typeface="Arial" charset="0"/>
            </a:endParaRPr>
          </a:p>
        </p:txBody>
      </p:sp>
      <p:sp>
        <p:nvSpPr>
          <p:cNvPr id="356365" name="Text Box 13"/>
          <p:cNvSpPr txBox="1">
            <a:spLocks noChangeArrowheads="1"/>
          </p:cNvSpPr>
          <p:nvPr/>
        </p:nvSpPr>
        <p:spPr bwMode="auto">
          <a:xfrm>
            <a:off x="7261225" y="3841750"/>
            <a:ext cx="1433513" cy="1096963"/>
          </a:xfrm>
          <a:prstGeom prst="rect">
            <a:avLst/>
          </a:prstGeom>
          <a:solidFill>
            <a:srgbClr val="0039A6"/>
          </a:solidFill>
          <a:ln w="12700">
            <a:solidFill>
              <a:schemeClr val="tx1"/>
            </a:solidFill>
            <a:miter lim="800000"/>
            <a:headEnd/>
            <a:tailEnd/>
          </a:ln>
          <a:effectLst/>
        </p:spPr>
        <p:txBody>
          <a:bodyPr anchor="ctr" anchorCtr="1"/>
          <a:lstStyle/>
          <a:p>
            <a:pPr algn="ctr"/>
            <a:r>
              <a:rPr lang="en-US" sz="1200" dirty="0">
                <a:solidFill>
                  <a:schemeClr val="bg1"/>
                </a:solidFill>
                <a:latin typeface="Arial" charset="0"/>
              </a:rPr>
              <a:t>Operations &amp; </a:t>
            </a:r>
            <a:r>
              <a:rPr lang="en-US" sz="1200" dirty="0" smtClean="0">
                <a:solidFill>
                  <a:schemeClr val="bg1"/>
                </a:solidFill>
                <a:latin typeface="Arial" charset="0"/>
              </a:rPr>
              <a:t>Business</a:t>
            </a:r>
            <a:endParaRPr lang="en-US" sz="1200" dirty="0">
              <a:solidFill>
                <a:schemeClr val="bg1"/>
              </a:solidFill>
              <a:latin typeface="Arial" charset="0"/>
            </a:endParaRPr>
          </a:p>
        </p:txBody>
      </p:sp>
      <p:sp>
        <p:nvSpPr>
          <p:cNvPr id="356366" name="Text Box 14"/>
          <p:cNvSpPr txBox="1">
            <a:spLocks noChangeArrowheads="1"/>
          </p:cNvSpPr>
          <p:nvPr/>
        </p:nvSpPr>
        <p:spPr bwMode="auto">
          <a:xfrm>
            <a:off x="3848100" y="3841750"/>
            <a:ext cx="1433513" cy="1096963"/>
          </a:xfrm>
          <a:prstGeom prst="rect">
            <a:avLst/>
          </a:prstGeom>
          <a:solidFill>
            <a:srgbClr val="0039A6"/>
          </a:solidFill>
          <a:ln w="12700">
            <a:solidFill>
              <a:schemeClr val="tx1"/>
            </a:solidFill>
            <a:miter lim="800000"/>
            <a:headEnd/>
            <a:tailEnd/>
          </a:ln>
          <a:effectLst/>
        </p:spPr>
        <p:txBody>
          <a:bodyPr anchor="ctr" anchorCtr="1"/>
          <a:lstStyle/>
          <a:p>
            <a:pPr algn="ctr"/>
            <a:r>
              <a:rPr lang="en-US" sz="1200" dirty="0">
                <a:solidFill>
                  <a:schemeClr val="bg1"/>
                </a:solidFill>
                <a:latin typeface="Arial" charset="0"/>
              </a:rPr>
              <a:t>Weapons &amp; Complex </a:t>
            </a:r>
            <a:r>
              <a:rPr lang="en-US" sz="1200" dirty="0" smtClean="0">
                <a:solidFill>
                  <a:schemeClr val="bg1"/>
                </a:solidFill>
                <a:latin typeface="Arial" charset="0"/>
              </a:rPr>
              <a:t>Integration</a:t>
            </a:r>
            <a:endParaRPr lang="en-US" sz="1200" dirty="0">
              <a:solidFill>
                <a:schemeClr val="bg1"/>
              </a:solidFill>
              <a:latin typeface="Arial" charset="0"/>
            </a:endParaRPr>
          </a:p>
        </p:txBody>
      </p:sp>
      <p:sp>
        <p:nvSpPr>
          <p:cNvPr id="356370" name="Text Box 18"/>
          <p:cNvSpPr txBox="1">
            <a:spLocks noChangeArrowheads="1"/>
          </p:cNvSpPr>
          <p:nvPr/>
        </p:nvSpPr>
        <p:spPr bwMode="auto">
          <a:xfrm>
            <a:off x="438150" y="5060950"/>
            <a:ext cx="1466850" cy="469900"/>
          </a:xfrm>
          <a:prstGeom prst="rect">
            <a:avLst/>
          </a:prstGeom>
          <a:solidFill>
            <a:srgbClr val="FEFFA5"/>
          </a:solidFill>
          <a:ln w="12700">
            <a:solidFill>
              <a:schemeClr val="tx1"/>
            </a:solidFill>
            <a:miter lim="800000"/>
            <a:headEnd/>
            <a:tailEnd/>
          </a:ln>
          <a:effectLst/>
        </p:spPr>
        <p:txBody>
          <a:bodyPr>
            <a:spAutoFit/>
          </a:bodyPr>
          <a:lstStyle/>
          <a:p>
            <a:pPr algn="ctr"/>
            <a:r>
              <a:rPr lang="en-US" sz="1200" b="1">
                <a:solidFill>
                  <a:schemeClr val="tx1"/>
                </a:solidFill>
                <a:latin typeface="Arial" charset="0"/>
              </a:rPr>
              <a:t>Science &amp; Technology</a:t>
            </a:r>
          </a:p>
        </p:txBody>
      </p:sp>
      <p:sp>
        <p:nvSpPr>
          <p:cNvPr id="356371" name="Text Box 19"/>
          <p:cNvSpPr txBox="1">
            <a:spLocks noChangeArrowheads="1"/>
          </p:cNvSpPr>
          <p:nvPr/>
        </p:nvSpPr>
        <p:spPr bwMode="auto">
          <a:xfrm>
            <a:off x="2133600" y="5127625"/>
            <a:ext cx="4876800" cy="349250"/>
          </a:xfrm>
          <a:prstGeom prst="rect">
            <a:avLst/>
          </a:prstGeom>
          <a:solidFill>
            <a:srgbClr val="FEFFA5"/>
          </a:solidFill>
          <a:ln w="12700">
            <a:solidFill>
              <a:schemeClr val="tx1"/>
            </a:solidFill>
            <a:miter lim="800000"/>
            <a:headEnd/>
            <a:tailEnd/>
          </a:ln>
          <a:effectLst/>
        </p:spPr>
        <p:txBody>
          <a:bodyPr>
            <a:spAutoFit/>
          </a:bodyPr>
          <a:lstStyle/>
          <a:p>
            <a:pPr algn="ctr"/>
            <a:r>
              <a:rPr lang="en-US" sz="1600">
                <a:solidFill>
                  <a:schemeClr val="tx1"/>
                </a:solidFill>
                <a:latin typeface="Arial" charset="0"/>
              </a:rPr>
              <a:t>Mission</a:t>
            </a:r>
          </a:p>
        </p:txBody>
      </p:sp>
      <p:sp>
        <p:nvSpPr>
          <p:cNvPr id="356372" name="Text Box 20"/>
          <p:cNvSpPr txBox="1">
            <a:spLocks noChangeArrowheads="1"/>
          </p:cNvSpPr>
          <p:nvPr/>
        </p:nvSpPr>
        <p:spPr bwMode="auto">
          <a:xfrm>
            <a:off x="7239000" y="5060950"/>
            <a:ext cx="1455738" cy="469900"/>
          </a:xfrm>
          <a:prstGeom prst="rect">
            <a:avLst/>
          </a:prstGeom>
          <a:solidFill>
            <a:srgbClr val="FEFFA5"/>
          </a:solidFill>
          <a:ln w="12700">
            <a:solidFill>
              <a:schemeClr val="tx1"/>
            </a:solidFill>
            <a:miter lim="800000"/>
            <a:headEnd/>
            <a:tailEnd/>
          </a:ln>
          <a:effectLst/>
        </p:spPr>
        <p:txBody>
          <a:bodyPr>
            <a:spAutoFit/>
          </a:bodyPr>
          <a:lstStyle/>
          <a:p>
            <a:pPr algn="ctr"/>
            <a:r>
              <a:rPr lang="en-US" sz="1200" b="1">
                <a:solidFill>
                  <a:schemeClr val="tx1"/>
                </a:solidFill>
                <a:latin typeface="Arial" charset="0"/>
              </a:rPr>
              <a:t>Operations &amp; Business</a:t>
            </a:r>
            <a:endParaRPr lang="en-US" sz="1200">
              <a:solidFill>
                <a:schemeClr val="tx1"/>
              </a:solidFill>
              <a:latin typeface="Arial"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Slide1.jpg"/>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4786" name="Object 2"/>
          <p:cNvGraphicFramePr>
            <a:graphicFrameLocks noChangeAspect="1"/>
          </p:cNvGraphicFramePr>
          <p:nvPr>
            <p:ph idx="4294967295"/>
          </p:nvPr>
        </p:nvGraphicFramePr>
        <p:xfrm>
          <a:off x="838200" y="2184400"/>
          <a:ext cx="7315200" cy="3987800"/>
        </p:xfrm>
        <a:graphic>
          <a:graphicData uri="http://schemas.openxmlformats.org/presentationml/2006/ole">
            <p:oleObj spid="_x0000_s374786" name="Chart" r:id="rId4" imgW="13728192" imgH="7479792" progId="Excel.Sheet.8">
              <p:embed/>
            </p:oleObj>
          </a:graphicData>
        </a:graphic>
      </p:graphicFrame>
      <p:sp>
        <p:nvSpPr>
          <p:cNvPr id="374787" name="Text Box 3"/>
          <p:cNvSpPr txBox="1">
            <a:spLocks noChangeArrowheads="1"/>
          </p:cNvSpPr>
          <p:nvPr/>
        </p:nvSpPr>
        <p:spPr bwMode="auto">
          <a:xfrm>
            <a:off x="2366963" y="5883275"/>
            <a:ext cx="1824037" cy="517525"/>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chemeClr val="tx1"/>
                </a:solidFill>
                <a:latin typeface="Helvetica" pitchFamily="48" charset="0"/>
              </a:rPr>
              <a:t>Nonproliferation</a:t>
            </a:r>
          </a:p>
          <a:p>
            <a:pPr>
              <a:spcBef>
                <a:spcPct val="0"/>
              </a:spcBef>
            </a:pPr>
            <a:r>
              <a:rPr lang="en-US" b="1">
                <a:solidFill>
                  <a:schemeClr val="tx1"/>
                </a:solidFill>
                <a:latin typeface="Helvetica" pitchFamily="48" charset="0"/>
              </a:rPr>
              <a:t>$90M</a:t>
            </a:r>
          </a:p>
        </p:txBody>
      </p:sp>
      <p:sp>
        <p:nvSpPr>
          <p:cNvPr id="374788" name="Text Box 4"/>
          <p:cNvSpPr txBox="1">
            <a:spLocks noChangeArrowheads="1"/>
          </p:cNvSpPr>
          <p:nvPr/>
        </p:nvSpPr>
        <p:spPr bwMode="auto">
          <a:xfrm>
            <a:off x="609600" y="2057400"/>
            <a:ext cx="1828800" cy="517525"/>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chemeClr val="tx1"/>
                </a:solidFill>
                <a:latin typeface="Helvetica" pitchFamily="48" charset="0"/>
              </a:rPr>
              <a:t>Homeland Security</a:t>
            </a:r>
          </a:p>
          <a:p>
            <a:pPr>
              <a:spcBef>
                <a:spcPct val="0"/>
              </a:spcBef>
            </a:pPr>
            <a:r>
              <a:rPr lang="en-US" b="1">
                <a:solidFill>
                  <a:schemeClr val="tx1"/>
                </a:solidFill>
                <a:latin typeface="Helvetica" pitchFamily="48" charset="0"/>
              </a:rPr>
              <a:t>$89M</a:t>
            </a:r>
          </a:p>
        </p:txBody>
      </p:sp>
      <p:sp>
        <p:nvSpPr>
          <p:cNvPr id="374789" name="Text Box 5"/>
          <p:cNvSpPr txBox="1">
            <a:spLocks noChangeArrowheads="1"/>
          </p:cNvSpPr>
          <p:nvPr/>
        </p:nvSpPr>
        <p:spPr bwMode="auto">
          <a:xfrm>
            <a:off x="762000" y="2835275"/>
            <a:ext cx="863600" cy="517525"/>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chemeClr val="tx1"/>
                </a:solidFill>
                <a:latin typeface="Helvetica" pitchFamily="48" charset="0"/>
              </a:rPr>
              <a:t>Energy</a:t>
            </a:r>
          </a:p>
          <a:p>
            <a:pPr>
              <a:spcBef>
                <a:spcPct val="0"/>
              </a:spcBef>
            </a:pPr>
            <a:r>
              <a:rPr lang="en-US" b="1">
                <a:solidFill>
                  <a:schemeClr val="tx1"/>
                </a:solidFill>
                <a:latin typeface="Helvetica" pitchFamily="48" charset="0"/>
              </a:rPr>
              <a:t>$98M</a:t>
            </a:r>
          </a:p>
        </p:txBody>
      </p:sp>
      <p:sp>
        <p:nvSpPr>
          <p:cNvPr id="374790" name="Text Box 6"/>
          <p:cNvSpPr txBox="1">
            <a:spLocks noChangeArrowheads="1"/>
          </p:cNvSpPr>
          <p:nvPr/>
        </p:nvSpPr>
        <p:spPr bwMode="auto">
          <a:xfrm>
            <a:off x="179388" y="4206875"/>
            <a:ext cx="2279650" cy="517525"/>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chemeClr val="tx1"/>
                </a:solidFill>
                <a:latin typeface="Helvetica" pitchFamily="48" charset="0"/>
              </a:rPr>
              <a:t>Main Site Restoration</a:t>
            </a:r>
          </a:p>
          <a:p>
            <a:pPr>
              <a:spcBef>
                <a:spcPct val="0"/>
              </a:spcBef>
            </a:pPr>
            <a:r>
              <a:rPr lang="en-US" b="1">
                <a:solidFill>
                  <a:schemeClr val="tx1"/>
                </a:solidFill>
                <a:latin typeface="Helvetica" pitchFamily="48" charset="0"/>
              </a:rPr>
              <a:t>$6M</a:t>
            </a:r>
          </a:p>
        </p:txBody>
      </p:sp>
      <p:sp>
        <p:nvSpPr>
          <p:cNvPr id="374791" name="Text Box 7"/>
          <p:cNvSpPr txBox="1">
            <a:spLocks noChangeArrowheads="1"/>
          </p:cNvSpPr>
          <p:nvPr/>
        </p:nvSpPr>
        <p:spPr bwMode="auto">
          <a:xfrm>
            <a:off x="2590800" y="1419225"/>
            <a:ext cx="893763" cy="517525"/>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chemeClr val="tx1"/>
                </a:solidFill>
                <a:latin typeface="Helvetica" pitchFamily="48" charset="0"/>
              </a:rPr>
              <a:t>WFO</a:t>
            </a:r>
          </a:p>
          <a:p>
            <a:pPr>
              <a:spcBef>
                <a:spcPct val="0"/>
              </a:spcBef>
            </a:pPr>
            <a:r>
              <a:rPr lang="en-US" b="1">
                <a:solidFill>
                  <a:schemeClr val="tx1"/>
                </a:solidFill>
                <a:latin typeface="Helvetica" pitchFamily="48" charset="0"/>
              </a:rPr>
              <a:t>$217M</a:t>
            </a:r>
          </a:p>
        </p:txBody>
      </p:sp>
      <p:sp>
        <p:nvSpPr>
          <p:cNvPr id="374792" name="Text Box 8"/>
          <p:cNvSpPr txBox="1">
            <a:spLocks noChangeArrowheads="1"/>
          </p:cNvSpPr>
          <p:nvPr/>
        </p:nvSpPr>
        <p:spPr bwMode="auto">
          <a:xfrm>
            <a:off x="533400" y="3473450"/>
            <a:ext cx="747713" cy="517525"/>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chemeClr val="tx1"/>
                </a:solidFill>
                <a:latin typeface="Helvetica" pitchFamily="48" charset="0"/>
              </a:rPr>
              <a:t>Other</a:t>
            </a:r>
          </a:p>
          <a:p>
            <a:pPr>
              <a:spcBef>
                <a:spcPct val="0"/>
              </a:spcBef>
            </a:pPr>
            <a:r>
              <a:rPr lang="en-US" b="1">
                <a:solidFill>
                  <a:schemeClr val="tx1"/>
                </a:solidFill>
                <a:latin typeface="Helvetica" pitchFamily="48" charset="0"/>
              </a:rPr>
              <a:t>$25M</a:t>
            </a:r>
          </a:p>
        </p:txBody>
      </p:sp>
      <p:sp>
        <p:nvSpPr>
          <p:cNvPr id="374793" name="Text Box 9"/>
          <p:cNvSpPr txBox="1">
            <a:spLocks noChangeArrowheads="1"/>
          </p:cNvSpPr>
          <p:nvPr/>
        </p:nvSpPr>
        <p:spPr bwMode="auto">
          <a:xfrm>
            <a:off x="409575" y="5137150"/>
            <a:ext cx="1571625" cy="730250"/>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chemeClr val="tx1"/>
                </a:solidFill>
                <a:latin typeface="Helvetica" pitchFamily="48" charset="0"/>
              </a:rPr>
              <a:t>Safeguards &amp; Security</a:t>
            </a:r>
          </a:p>
          <a:p>
            <a:pPr>
              <a:spcBef>
                <a:spcPct val="0"/>
              </a:spcBef>
            </a:pPr>
            <a:r>
              <a:rPr lang="en-US" b="1">
                <a:solidFill>
                  <a:schemeClr val="tx1"/>
                </a:solidFill>
                <a:latin typeface="Helvetica" pitchFamily="48" charset="0"/>
              </a:rPr>
              <a:t>$116M</a:t>
            </a:r>
          </a:p>
        </p:txBody>
      </p:sp>
      <p:sp>
        <p:nvSpPr>
          <p:cNvPr id="374794" name="Freeform 10"/>
          <p:cNvSpPr>
            <a:spLocks/>
          </p:cNvSpPr>
          <p:nvPr/>
        </p:nvSpPr>
        <p:spPr bwMode="auto">
          <a:xfrm>
            <a:off x="376238" y="4114800"/>
            <a:ext cx="2062162" cy="555625"/>
          </a:xfrm>
          <a:custGeom>
            <a:avLst/>
            <a:gdLst/>
            <a:ahLst/>
            <a:cxnLst>
              <a:cxn ang="0">
                <a:pos x="0" y="85"/>
              </a:cxn>
              <a:cxn ang="0">
                <a:pos x="1344" y="85"/>
              </a:cxn>
              <a:cxn ang="0">
                <a:pos x="1835" y="0"/>
              </a:cxn>
            </a:cxnLst>
            <a:rect l="0" t="0" r="r" b="b"/>
            <a:pathLst>
              <a:path w="1835" h="85">
                <a:moveTo>
                  <a:pt x="0" y="85"/>
                </a:moveTo>
                <a:lnTo>
                  <a:pt x="1344" y="85"/>
                </a:lnTo>
                <a:lnTo>
                  <a:pt x="1835" y="0"/>
                </a:lnTo>
              </a:path>
            </a:pathLst>
          </a:custGeom>
          <a:noFill/>
          <a:ln w="12700" cap="flat" cmpd="sng">
            <a:solidFill>
              <a:schemeClr val="tx1"/>
            </a:solidFill>
            <a:prstDash val="solid"/>
            <a:round/>
            <a:headEnd type="none" w="med" len="med"/>
            <a:tailEnd type="none" w="med" len="med"/>
          </a:ln>
          <a:effectLst/>
        </p:spPr>
        <p:txBody>
          <a:bodyPr wrap="none" anchor="ctr"/>
          <a:lstStyle/>
          <a:p>
            <a:endParaRPr lang="en-US"/>
          </a:p>
        </p:txBody>
      </p:sp>
      <p:sp>
        <p:nvSpPr>
          <p:cNvPr id="374795" name="Freeform 11"/>
          <p:cNvSpPr>
            <a:spLocks/>
          </p:cNvSpPr>
          <p:nvPr/>
        </p:nvSpPr>
        <p:spPr bwMode="auto">
          <a:xfrm rot="10800000" flipH="1">
            <a:off x="2743200" y="1905000"/>
            <a:ext cx="914400" cy="533400"/>
          </a:xfrm>
          <a:custGeom>
            <a:avLst/>
            <a:gdLst/>
            <a:ahLst/>
            <a:cxnLst>
              <a:cxn ang="0">
                <a:pos x="0" y="136"/>
              </a:cxn>
              <a:cxn ang="0">
                <a:pos x="288" y="136"/>
              </a:cxn>
              <a:cxn ang="0">
                <a:pos x="1078" y="0"/>
              </a:cxn>
            </a:cxnLst>
            <a:rect l="0" t="0" r="r" b="b"/>
            <a:pathLst>
              <a:path w="1078" h="136">
                <a:moveTo>
                  <a:pt x="0" y="136"/>
                </a:moveTo>
                <a:lnTo>
                  <a:pt x="288" y="136"/>
                </a:lnTo>
                <a:lnTo>
                  <a:pt x="1078" y="0"/>
                </a:lnTo>
              </a:path>
            </a:pathLst>
          </a:custGeom>
          <a:noFill/>
          <a:ln w="12700" cap="flat" cmpd="sng">
            <a:solidFill>
              <a:schemeClr val="tx1"/>
            </a:solidFill>
            <a:prstDash val="solid"/>
            <a:round/>
            <a:headEnd type="none" w="med" len="med"/>
            <a:tailEnd type="none" w="med" len="med"/>
          </a:ln>
          <a:effectLst/>
        </p:spPr>
        <p:txBody>
          <a:bodyPr wrap="none" anchor="ctr"/>
          <a:lstStyle/>
          <a:p>
            <a:endParaRPr lang="en-US"/>
          </a:p>
        </p:txBody>
      </p:sp>
      <p:sp>
        <p:nvSpPr>
          <p:cNvPr id="374796" name="Freeform 12"/>
          <p:cNvSpPr>
            <a:spLocks/>
          </p:cNvSpPr>
          <p:nvPr/>
        </p:nvSpPr>
        <p:spPr bwMode="auto">
          <a:xfrm>
            <a:off x="406400" y="4495800"/>
            <a:ext cx="2336800" cy="1371600"/>
          </a:xfrm>
          <a:custGeom>
            <a:avLst/>
            <a:gdLst/>
            <a:ahLst/>
            <a:cxnLst>
              <a:cxn ang="0">
                <a:pos x="0" y="337"/>
              </a:cxn>
              <a:cxn ang="0">
                <a:pos x="576" y="337"/>
              </a:cxn>
              <a:cxn ang="0">
                <a:pos x="1640" y="0"/>
              </a:cxn>
            </a:cxnLst>
            <a:rect l="0" t="0" r="r" b="b"/>
            <a:pathLst>
              <a:path w="1640" h="337">
                <a:moveTo>
                  <a:pt x="0" y="337"/>
                </a:moveTo>
                <a:lnTo>
                  <a:pt x="576" y="337"/>
                </a:lnTo>
                <a:lnTo>
                  <a:pt x="1640" y="0"/>
                </a:lnTo>
              </a:path>
            </a:pathLst>
          </a:custGeom>
          <a:noFill/>
          <a:ln w="12700" cap="flat" cmpd="sng">
            <a:solidFill>
              <a:schemeClr val="tx1"/>
            </a:solidFill>
            <a:prstDash val="solid"/>
            <a:round/>
            <a:headEnd type="none" w="med" len="med"/>
            <a:tailEnd type="none" w="med" len="med"/>
          </a:ln>
          <a:effectLst/>
        </p:spPr>
        <p:txBody>
          <a:bodyPr wrap="none" anchor="ctr"/>
          <a:lstStyle/>
          <a:p>
            <a:endParaRPr lang="en-US"/>
          </a:p>
        </p:txBody>
      </p:sp>
      <p:sp>
        <p:nvSpPr>
          <p:cNvPr id="374797" name="Freeform 13"/>
          <p:cNvSpPr>
            <a:spLocks/>
          </p:cNvSpPr>
          <p:nvPr/>
        </p:nvSpPr>
        <p:spPr bwMode="auto">
          <a:xfrm>
            <a:off x="2014538" y="4876800"/>
            <a:ext cx="1871662" cy="1484313"/>
          </a:xfrm>
          <a:custGeom>
            <a:avLst/>
            <a:gdLst/>
            <a:ahLst/>
            <a:cxnLst>
              <a:cxn ang="0">
                <a:pos x="1089" y="965"/>
              </a:cxn>
              <a:cxn ang="0">
                <a:pos x="0" y="965"/>
              </a:cxn>
              <a:cxn ang="0">
                <a:pos x="676" y="0"/>
              </a:cxn>
            </a:cxnLst>
            <a:rect l="0" t="0" r="r" b="b"/>
            <a:pathLst>
              <a:path w="1089" h="965">
                <a:moveTo>
                  <a:pt x="1089" y="965"/>
                </a:moveTo>
                <a:lnTo>
                  <a:pt x="0" y="965"/>
                </a:lnTo>
                <a:lnTo>
                  <a:pt x="676" y="0"/>
                </a:lnTo>
              </a:path>
            </a:pathLst>
          </a:custGeom>
          <a:noFill/>
          <a:ln w="12700" cmpd="sng">
            <a:solidFill>
              <a:schemeClr val="tx1"/>
            </a:solidFill>
            <a:round/>
            <a:headEnd/>
            <a:tailEnd/>
          </a:ln>
          <a:effectLst/>
        </p:spPr>
        <p:txBody>
          <a:bodyPr wrap="none" anchor="ctr"/>
          <a:lstStyle/>
          <a:p>
            <a:endParaRPr lang="en-US"/>
          </a:p>
        </p:txBody>
      </p:sp>
      <p:sp>
        <p:nvSpPr>
          <p:cNvPr id="374798" name="Freeform 14"/>
          <p:cNvSpPr>
            <a:spLocks/>
          </p:cNvSpPr>
          <p:nvPr/>
        </p:nvSpPr>
        <p:spPr bwMode="auto">
          <a:xfrm>
            <a:off x="863600" y="3302000"/>
            <a:ext cx="1600200" cy="279400"/>
          </a:xfrm>
          <a:custGeom>
            <a:avLst/>
            <a:gdLst/>
            <a:ahLst/>
            <a:cxnLst>
              <a:cxn ang="0">
                <a:pos x="0" y="0"/>
              </a:cxn>
              <a:cxn ang="0">
                <a:pos x="1827" y="0"/>
              </a:cxn>
              <a:cxn ang="0">
                <a:pos x="2282" y="517"/>
              </a:cxn>
            </a:cxnLst>
            <a:rect l="0" t="0" r="r" b="b"/>
            <a:pathLst>
              <a:path w="2282" h="517">
                <a:moveTo>
                  <a:pt x="0" y="0"/>
                </a:moveTo>
                <a:lnTo>
                  <a:pt x="1827" y="0"/>
                </a:lnTo>
                <a:lnTo>
                  <a:pt x="2282" y="517"/>
                </a:lnTo>
              </a:path>
            </a:pathLst>
          </a:custGeom>
          <a:noFill/>
          <a:ln w="12700" cmpd="sng">
            <a:solidFill>
              <a:schemeClr val="tx1"/>
            </a:solidFill>
            <a:round/>
            <a:headEnd/>
            <a:tailEnd/>
          </a:ln>
          <a:effectLst/>
        </p:spPr>
        <p:txBody>
          <a:bodyPr wrap="none" anchor="ctr"/>
          <a:lstStyle/>
          <a:p>
            <a:endParaRPr lang="en-US"/>
          </a:p>
        </p:txBody>
      </p:sp>
      <p:sp>
        <p:nvSpPr>
          <p:cNvPr id="374799" name="Freeform 15"/>
          <p:cNvSpPr>
            <a:spLocks/>
          </p:cNvSpPr>
          <p:nvPr/>
        </p:nvSpPr>
        <p:spPr bwMode="auto">
          <a:xfrm>
            <a:off x="685800" y="2538413"/>
            <a:ext cx="1981200" cy="509587"/>
          </a:xfrm>
          <a:custGeom>
            <a:avLst/>
            <a:gdLst/>
            <a:ahLst/>
            <a:cxnLst>
              <a:cxn ang="0">
                <a:pos x="0" y="0"/>
              </a:cxn>
              <a:cxn ang="0">
                <a:pos x="772" y="0"/>
              </a:cxn>
              <a:cxn ang="0">
                <a:pos x="1312" y="288"/>
              </a:cxn>
            </a:cxnLst>
            <a:rect l="0" t="0" r="r" b="b"/>
            <a:pathLst>
              <a:path w="1312" h="288">
                <a:moveTo>
                  <a:pt x="0" y="0"/>
                </a:moveTo>
                <a:lnTo>
                  <a:pt x="772" y="0"/>
                </a:lnTo>
                <a:lnTo>
                  <a:pt x="1312" y="288"/>
                </a:lnTo>
              </a:path>
            </a:pathLst>
          </a:custGeom>
          <a:noFill/>
          <a:ln w="12700">
            <a:solidFill>
              <a:schemeClr val="tx1"/>
            </a:solidFill>
            <a:round/>
            <a:headEnd/>
            <a:tailEnd/>
          </a:ln>
          <a:effectLst/>
        </p:spPr>
        <p:txBody>
          <a:bodyPr wrap="none" anchor="ctr"/>
          <a:lstStyle/>
          <a:p>
            <a:endParaRPr lang="en-US"/>
          </a:p>
        </p:txBody>
      </p:sp>
      <p:sp>
        <p:nvSpPr>
          <p:cNvPr id="374800" name="Text Box 16"/>
          <p:cNvSpPr txBox="1">
            <a:spLocks noChangeArrowheads="1"/>
          </p:cNvSpPr>
          <p:nvPr/>
        </p:nvSpPr>
        <p:spPr bwMode="auto">
          <a:xfrm>
            <a:off x="6615113" y="1790700"/>
            <a:ext cx="1309687" cy="730250"/>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chemeClr val="tx1"/>
                </a:solidFill>
                <a:latin typeface="Helvetica" pitchFamily="48" charset="0"/>
              </a:rPr>
              <a:t>Stockpile Stewardship $873M</a:t>
            </a:r>
          </a:p>
        </p:txBody>
      </p:sp>
      <p:sp>
        <p:nvSpPr>
          <p:cNvPr id="374801" name="Freeform 17"/>
          <p:cNvSpPr>
            <a:spLocks/>
          </p:cNvSpPr>
          <p:nvPr/>
        </p:nvSpPr>
        <p:spPr bwMode="auto">
          <a:xfrm>
            <a:off x="6183313" y="2486025"/>
            <a:ext cx="1666875" cy="434975"/>
          </a:xfrm>
          <a:custGeom>
            <a:avLst/>
            <a:gdLst/>
            <a:ahLst/>
            <a:cxnLst>
              <a:cxn ang="0">
                <a:pos x="1117" y="0"/>
              </a:cxn>
              <a:cxn ang="0">
                <a:pos x="241" y="0"/>
              </a:cxn>
              <a:cxn ang="0">
                <a:pos x="0" y="179"/>
              </a:cxn>
            </a:cxnLst>
            <a:rect l="0" t="0" r="r" b="b"/>
            <a:pathLst>
              <a:path w="1117" h="179">
                <a:moveTo>
                  <a:pt x="1117" y="0"/>
                </a:moveTo>
                <a:lnTo>
                  <a:pt x="241" y="0"/>
                </a:lnTo>
                <a:lnTo>
                  <a:pt x="0" y="179"/>
                </a:lnTo>
              </a:path>
            </a:pathLst>
          </a:custGeom>
          <a:noFill/>
          <a:ln w="12700" cmpd="sng">
            <a:solidFill>
              <a:schemeClr val="tx1"/>
            </a:solidFill>
            <a:round/>
            <a:headEnd/>
            <a:tailEnd/>
          </a:ln>
          <a:effectLst/>
        </p:spPr>
        <p:txBody>
          <a:bodyPr wrap="none" anchor="ctr"/>
          <a:lstStyle/>
          <a:p>
            <a:endParaRPr lang="en-US"/>
          </a:p>
        </p:txBody>
      </p:sp>
      <p:sp>
        <p:nvSpPr>
          <p:cNvPr id="374802" name="Rectangle 18"/>
          <p:cNvSpPr>
            <a:spLocks noGrp="1" noChangeArrowheads="1"/>
          </p:cNvSpPr>
          <p:nvPr>
            <p:ph type="title"/>
          </p:nvPr>
        </p:nvSpPr>
        <p:spPr>
          <a:xfrm>
            <a:off x="457200" y="292100"/>
            <a:ext cx="7950200" cy="809625"/>
          </a:xfrm>
        </p:spPr>
        <p:txBody>
          <a:bodyPr/>
          <a:lstStyle/>
          <a:p>
            <a:r>
              <a:rPr lang="en-US" sz="2800" dirty="0"/>
              <a:t>National security activities </a:t>
            </a:r>
            <a:r>
              <a:rPr lang="en-US" sz="2800" dirty="0" smtClean="0"/>
              <a:t>dominate LLNL’s budget </a:t>
            </a:r>
            <a:r>
              <a:rPr lang="en-US" sz="2800" dirty="0"/>
              <a:t>of </a:t>
            </a:r>
            <a:r>
              <a:rPr lang="en-US" sz="2800" dirty="0" smtClean="0"/>
              <a:t>(approximately) $1.5 </a:t>
            </a:r>
            <a:r>
              <a:rPr lang="en-US" sz="2800" dirty="0"/>
              <a:t>Billion</a:t>
            </a:r>
          </a:p>
        </p:txBody>
      </p:sp>
      <p:sp>
        <p:nvSpPr>
          <p:cNvPr id="374803" name="Text Box 19"/>
          <p:cNvSpPr txBox="1">
            <a:spLocks noChangeArrowheads="1"/>
          </p:cNvSpPr>
          <p:nvPr/>
        </p:nvSpPr>
        <p:spPr bwMode="auto">
          <a:xfrm>
            <a:off x="4724400" y="2590800"/>
            <a:ext cx="974725" cy="304800"/>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rgbClr val="FFFFFF"/>
                </a:solidFill>
                <a:latin typeface="Helvetica" pitchFamily="48" charset="0"/>
              </a:rPr>
              <a:t>Weapons</a:t>
            </a:r>
          </a:p>
        </p:txBody>
      </p:sp>
      <p:sp>
        <p:nvSpPr>
          <p:cNvPr id="374804" name="Text Box 20"/>
          <p:cNvSpPr txBox="1">
            <a:spLocks noChangeArrowheads="1"/>
          </p:cNvSpPr>
          <p:nvPr/>
        </p:nvSpPr>
        <p:spPr bwMode="auto">
          <a:xfrm>
            <a:off x="5426075" y="4191000"/>
            <a:ext cx="974725" cy="304800"/>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rgbClr val="FFFFFF"/>
                </a:solidFill>
                <a:latin typeface="Helvetica" pitchFamily="48" charset="0"/>
              </a:rPr>
              <a:t>Facilities</a:t>
            </a:r>
          </a:p>
        </p:txBody>
      </p:sp>
      <p:sp>
        <p:nvSpPr>
          <p:cNvPr id="374805" name="Text Box 21"/>
          <p:cNvSpPr txBox="1">
            <a:spLocks noChangeArrowheads="1"/>
          </p:cNvSpPr>
          <p:nvPr/>
        </p:nvSpPr>
        <p:spPr bwMode="auto">
          <a:xfrm>
            <a:off x="4283075" y="4375150"/>
            <a:ext cx="974725" cy="730250"/>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rgbClr val="FFFFFF"/>
                </a:solidFill>
                <a:latin typeface="Helvetica" pitchFamily="48" charset="0"/>
              </a:rPr>
              <a:t>National Ignition Facility</a:t>
            </a:r>
          </a:p>
        </p:txBody>
      </p:sp>
      <p:sp>
        <p:nvSpPr>
          <p:cNvPr id="374806" name="Text Box 22"/>
          <p:cNvSpPr txBox="1">
            <a:spLocks noChangeArrowheads="1"/>
          </p:cNvSpPr>
          <p:nvPr/>
        </p:nvSpPr>
        <p:spPr bwMode="auto">
          <a:xfrm>
            <a:off x="5410200" y="3276600"/>
            <a:ext cx="1308100" cy="730250"/>
          </a:xfrm>
          <a:prstGeom prst="rect">
            <a:avLst/>
          </a:prstGeom>
          <a:noFill/>
          <a:ln w="12700">
            <a:noFill/>
            <a:miter lim="800000"/>
            <a:headEnd/>
            <a:tailEnd/>
          </a:ln>
          <a:effectLst/>
        </p:spPr>
        <p:txBody>
          <a:bodyPr lIns="91430" tIns="45715" rIns="91430" bIns="45715">
            <a:spAutoFit/>
          </a:bodyPr>
          <a:lstStyle/>
          <a:p>
            <a:pPr>
              <a:spcBef>
                <a:spcPct val="0"/>
              </a:spcBef>
            </a:pPr>
            <a:r>
              <a:rPr lang="en-US" b="1">
                <a:solidFill>
                  <a:srgbClr val="FFFFFF"/>
                </a:solidFill>
                <a:latin typeface="Helvetica" pitchFamily="48" charset="0"/>
              </a:rPr>
              <a:t>Advanced Simulations &amp; Computing</a:t>
            </a:r>
          </a:p>
        </p:txBody>
      </p:sp>
      <p:sp>
        <p:nvSpPr>
          <p:cNvPr id="374807" name="Freeform 23"/>
          <p:cNvSpPr>
            <a:spLocks/>
          </p:cNvSpPr>
          <p:nvPr/>
        </p:nvSpPr>
        <p:spPr bwMode="auto">
          <a:xfrm>
            <a:off x="609600" y="3938588"/>
            <a:ext cx="1828800" cy="76200"/>
          </a:xfrm>
          <a:custGeom>
            <a:avLst/>
            <a:gdLst/>
            <a:ahLst/>
            <a:cxnLst>
              <a:cxn ang="0">
                <a:pos x="0" y="0"/>
              </a:cxn>
              <a:cxn ang="0">
                <a:pos x="1827" y="0"/>
              </a:cxn>
              <a:cxn ang="0">
                <a:pos x="2282" y="517"/>
              </a:cxn>
            </a:cxnLst>
            <a:rect l="0" t="0" r="r" b="b"/>
            <a:pathLst>
              <a:path w="2282" h="517">
                <a:moveTo>
                  <a:pt x="0" y="0"/>
                </a:moveTo>
                <a:lnTo>
                  <a:pt x="1827" y="0"/>
                </a:lnTo>
                <a:lnTo>
                  <a:pt x="2282" y="517"/>
                </a:lnTo>
              </a:path>
            </a:pathLst>
          </a:custGeom>
          <a:noFill/>
          <a:ln w="12700" cmpd="sng">
            <a:solidFill>
              <a:schemeClr val="tx1"/>
            </a:solidFill>
            <a:round/>
            <a:headEnd/>
            <a:tailE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ChangeArrowheads="1"/>
          </p:cNvSpPr>
          <p:nvPr/>
        </p:nvSpPr>
        <p:spPr bwMode="auto">
          <a:xfrm>
            <a:off x="417513" y="1587500"/>
            <a:ext cx="8275637" cy="5037138"/>
          </a:xfrm>
          <a:prstGeom prst="rect">
            <a:avLst/>
          </a:prstGeom>
          <a:gradFill rotWithShape="0">
            <a:gsLst>
              <a:gs pos="0">
                <a:srgbClr val="89A1E3"/>
              </a:gs>
              <a:gs pos="100000">
                <a:srgbClr val="89A1E3">
                  <a:gamma/>
                  <a:tint val="22353"/>
                  <a:invGamma/>
                </a:srgbClr>
              </a:gs>
            </a:gsLst>
            <a:lin ang="0" scaled="1"/>
          </a:gradFill>
          <a:ln w="9525">
            <a:solidFill>
              <a:srgbClr val="B7E3FF"/>
            </a:solidFill>
            <a:miter lim="800000"/>
            <a:headEnd/>
            <a:tailEnd/>
          </a:ln>
          <a:effectLst/>
        </p:spPr>
        <p:txBody>
          <a:bodyPr wrap="none" anchor="ctr"/>
          <a:lstStyle/>
          <a:p>
            <a:pPr algn="ctr">
              <a:spcBef>
                <a:spcPct val="0"/>
              </a:spcBef>
            </a:pPr>
            <a:endParaRPr lang="en-US" sz="1000" b="1">
              <a:solidFill>
                <a:schemeClr val="tx1"/>
              </a:solidFill>
              <a:latin typeface="Helvetica" pitchFamily="48" charset="0"/>
            </a:endParaRPr>
          </a:p>
        </p:txBody>
      </p:sp>
      <p:pic>
        <p:nvPicPr>
          <p:cNvPr id="303107" name="Picture 3" descr="PKc"/>
          <p:cNvPicPr>
            <a:picLocks noChangeAspect="1" noChangeArrowheads="1"/>
          </p:cNvPicPr>
          <p:nvPr/>
        </p:nvPicPr>
        <p:blipFill>
          <a:blip r:embed="rId3" cstate="print"/>
          <a:srcRect l="14857" t="10600" r="25143" b="12801"/>
          <a:stretch>
            <a:fillRect/>
          </a:stretch>
        </p:blipFill>
        <p:spPr bwMode="auto">
          <a:xfrm>
            <a:off x="4049713" y="1701800"/>
            <a:ext cx="1055687" cy="1895475"/>
          </a:xfrm>
          <a:prstGeom prst="rect">
            <a:avLst/>
          </a:prstGeom>
          <a:noFill/>
          <a:ln w="12700">
            <a:solidFill>
              <a:schemeClr val="tx1"/>
            </a:solidFill>
            <a:miter lim="800000"/>
            <a:headEnd/>
            <a:tailEnd/>
          </a:ln>
        </p:spPr>
      </p:pic>
      <p:pic>
        <p:nvPicPr>
          <p:cNvPr id="303108" name="Picture 4"/>
          <p:cNvPicPr>
            <a:picLocks noChangeAspect="1" noChangeArrowheads="1"/>
          </p:cNvPicPr>
          <p:nvPr/>
        </p:nvPicPr>
        <p:blipFill>
          <a:blip r:embed="rId4" cstate="print"/>
          <a:srcRect/>
          <a:stretch>
            <a:fillRect/>
          </a:stretch>
        </p:blipFill>
        <p:spPr bwMode="auto">
          <a:xfrm>
            <a:off x="6388100" y="1817688"/>
            <a:ext cx="1089025" cy="393700"/>
          </a:xfrm>
          <a:prstGeom prst="rect">
            <a:avLst/>
          </a:prstGeom>
          <a:noFill/>
          <a:ln w="12700">
            <a:solidFill>
              <a:schemeClr val="tx1"/>
            </a:solidFill>
            <a:miter lim="800000"/>
            <a:headEnd/>
            <a:tailEnd/>
          </a:ln>
        </p:spPr>
      </p:pic>
      <p:pic>
        <p:nvPicPr>
          <p:cNvPr id="303109" name="Picture 5"/>
          <p:cNvPicPr>
            <a:picLocks noChangeAspect="1" noChangeArrowheads="1"/>
          </p:cNvPicPr>
          <p:nvPr/>
        </p:nvPicPr>
        <p:blipFill>
          <a:blip r:embed="rId5" cstate="print"/>
          <a:srcRect l="2869" t="5463" r="2185" b="3362"/>
          <a:stretch>
            <a:fillRect/>
          </a:stretch>
        </p:blipFill>
        <p:spPr bwMode="auto">
          <a:xfrm>
            <a:off x="5194300" y="1817688"/>
            <a:ext cx="1103313" cy="688975"/>
          </a:xfrm>
          <a:prstGeom prst="rect">
            <a:avLst/>
          </a:prstGeom>
          <a:noFill/>
          <a:ln w="12700">
            <a:solidFill>
              <a:schemeClr val="tx1"/>
            </a:solidFill>
            <a:miter lim="800000"/>
            <a:headEnd/>
            <a:tailEnd/>
          </a:ln>
          <a:effectLst/>
        </p:spPr>
      </p:pic>
      <p:pic>
        <p:nvPicPr>
          <p:cNvPr id="303110" name="Picture 6"/>
          <p:cNvPicPr>
            <a:picLocks noChangeAspect="1" noChangeArrowheads="1"/>
          </p:cNvPicPr>
          <p:nvPr/>
        </p:nvPicPr>
        <p:blipFill>
          <a:blip r:embed="rId6" cstate="print"/>
          <a:srcRect l="2966" t="2670" r="2260" b="1582"/>
          <a:stretch>
            <a:fillRect/>
          </a:stretch>
        </p:blipFill>
        <p:spPr bwMode="auto">
          <a:xfrm>
            <a:off x="2863850" y="4598988"/>
            <a:ext cx="1065213" cy="1536700"/>
          </a:xfrm>
          <a:prstGeom prst="rect">
            <a:avLst/>
          </a:prstGeom>
          <a:noFill/>
          <a:ln w="12700">
            <a:solidFill>
              <a:schemeClr val="tx1"/>
            </a:solidFill>
            <a:miter lim="800000"/>
            <a:headEnd/>
            <a:tailEnd/>
          </a:ln>
          <a:effectLst/>
        </p:spPr>
      </p:pic>
      <p:sp>
        <p:nvSpPr>
          <p:cNvPr id="303111" name="Rectangle 7"/>
          <p:cNvSpPr>
            <a:spLocks noChangeArrowheads="1"/>
          </p:cNvSpPr>
          <p:nvPr/>
        </p:nvSpPr>
        <p:spPr bwMode="auto">
          <a:xfrm>
            <a:off x="428625" y="1227138"/>
            <a:ext cx="8264525" cy="338137"/>
          </a:xfrm>
          <a:prstGeom prst="rect">
            <a:avLst/>
          </a:prstGeom>
          <a:solidFill>
            <a:srgbClr val="0080FF"/>
          </a:solidFill>
          <a:ln w="9525">
            <a:solidFill>
              <a:srgbClr val="B7E3FF"/>
            </a:solidFill>
            <a:miter lim="800000"/>
            <a:headEnd/>
            <a:tailEnd/>
          </a:ln>
          <a:effectLst/>
        </p:spPr>
        <p:txBody>
          <a:bodyPr wrap="none" anchor="ctr"/>
          <a:lstStyle/>
          <a:p>
            <a:endParaRPr lang="en-US"/>
          </a:p>
        </p:txBody>
      </p:sp>
      <p:sp>
        <p:nvSpPr>
          <p:cNvPr id="303112" name="Line 8"/>
          <p:cNvSpPr>
            <a:spLocks noChangeShapeType="1"/>
          </p:cNvSpPr>
          <p:nvPr/>
        </p:nvSpPr>
        <p:spPr bwMode="auto">
          <a:xfrm>
            <a:off x="1631950" y="1236663"/>
            <a:ext cx="0" cy="5387975"/>
          </a:xfrm>
          <a:prstGeom prst="line">
            <a:avLst/>
          </a:prstGeom>
          <a:noFill/>
          <a:ln w="9525">
            <a:solidFill>
              <a:srgbClr val="B7E3FF"/>
            </a:solidFill>
            <a:round/>
            <a:headEnd/>
            <a:tailEnd/>
          </a:ln>
          <a:effectLst/>
        </p:spPr>
        <p:txBody>
          <a:bodyPr wrap="none" anchor="ctr"/>
          <a:lstStyle/>
          <a:p>
            <a:endParaRPr lang="en-US"/>
          </a:p>
        </p:txBody>
      </p:sp>
      <p:sp>
        <p:nvSpPr>
          <p:cNvPr id="303113" name="Line 9"/>
          <p:cNvSpPr>
            <a:spLocks noChangeShapeType="1"/>
          </p:cNvSpPr>
          <p:nvPr/>
        </p:nvSpPr>
        <p:spPr bwMode="auto">
          <a:xfrm>
            <a:off x="2808288" y="1233488"/>
            <a:ext cx="0" cy="5387975"/>
          </a:xfrm>
          <a:prstGeom prst="line">
            <a:avLst/>
          </a:prstGeom>
          <a:noFill/>
          <a:ln w="9525">
            <a:solidFill>
              <a:srgbClr val="B7E3FF"/>
            </a:solidFill>
            <a:round/>
            <a:headEnd/>
            <a:tailEnd/>
          </a:ln>
          <a:effectLst/>
        </p:spPr>
        <p:txBody>
          <a:bodyPr wrap="none" anchor="ctr"/>
          <a:lstStyle/>
          <a:p>
            <a:endParaRPr lang="en-US"/>
          </a:p>
        </p:txBody>
      </p:sp>
      <p:sp>
        <p:nvSpPr>
          <p:cNvPr id="303114" name="Line 10"/>
          <p:cNvSpPr>
            <a:spLocks noChangeShapeType="1"/>
          </p:cNvSpPr>
          <p:nvPr/>
        </p:nvSpPr>
        <p:spPr bwMode="auto">
          <a:xfrm>
            <a:off x="3984625" y="1230313"/>
            <a:ext cx="0" cy="5387975"/>
          </a:xfrm>
          <a:prstGeom prst="line">
            <a:avLst/>
          </a:prstGeom>
          <a:noFill/>
          <a:ln w="9525">
            <a:solidFill>
              <a:srgbClr val="B7E3FF"/>
            </a:solidFill>
            <a:round/>
            <a:headEnd/>
            <a:tailEnd/>
          </a:ln>
          <a:effectLst/>
        </p:spPr>
        <p:txBody>
          <a:bodyPr wrap="none" anchor="ctr"/>
          <a:lstStyle/>
          <a:p>
            <a:endParaRPr lang="en-US"/>
          </a:p>
        </p:txBody>
      </p:sp>
      <p:sp>
        <p:nvSpPr>
          <p:cNvPr id="303115" name="Line 11"/>
          <p:cNvSpPr>
            <a:spLocks noChangeShapeType="1"/>
          </p:cNvSpPr>
          <p:nvPr/>
        </p:nvSpPr>
        <p:spPr bwMode="auto">
          <a:xfrm>
            <a:off x="5162550" y="1227138"/>
            <a:ext cx="0" cy="5387975"/>
          </a:xfrm>
          <a:prstGeom prst="line">
            <a:avLst/>
          </a:prstGeom>
          <a:noFill/>
          <a:ln w="9525">
            <a:solidFill>
              <a:srgbClr val="D7F3FF"/>
            </a:solidFill>
            <a:round/>
            <a:headEnd/>
            <a:tailEnd/>
          </a:ln>
          <a:effectLst/>
        </p:spPr>
        <p:txBody>
          <a:bodyPr wrap="none" anchor="ctr"/>
          <a:lstStyle/>
          <a:p>
            <a:endParaRPr lang="en-US"/>
          </a:p>
        </p:txBody>
      </p:sp>
      <p:sp>
        <p:nvSpPr>
          <p:cNvPr id="303116" name="Line 12"/>
          <p:cNvSpPr>
            <a:spLocks noChangeShapeType="1"/>
          </p:cNvSpPr>
          <p:nvPr/>
        </p:nvSpPr>
        <p:spPr bwMode="auto">
          <a:xfrm>
            <a:off x="6338888" y="1223963"/>
            <a:ext cx="0" cy="5387975"/>
          </a:xfrm>
          <a:prstGeom prst="line">
            <a:avLst/>
          </a:prstGeom>
          <a:noFill/>
          <a:ln w="9525">
            <a:solidFill>
              <a:srgbClr val="EAF3FF"/>
            </a:solidFill>
            <a:round/>
            <a:headEnd/>
            <a:tailEnd/>
          </a:ln>
          <a:effectLst/>
        </p:spPr>
        <p:txBody>
          <a:bodyPr wrap="none" anchor="ctr"/>
          <a:lstStyle/>
          <a:p>
            <a:endParaRPr lang="en-US"/>
          </a:p>
        </p:txBody>
      </p:sp>
      <p:sp>
        <p:nvSpPr>
          <p:cNvPr id="303117" name="Line 13"/>
          <p:cNvSpPr>
            <a:spLocks noChangeShapeType="1"/>
          </p:cNvSpPr>
          <p:nvPr/>
        </p:nvSpPr>
        <p:spPr bwMode="auto">
          <a:xfrm>
            <a:off x="7516813" y="1220788"/>
            <a:ext cx="0" cy="5387975"/>
          </a:xfrm>
          <a:prstGeom prst="line">
            <a:avLst/>
          </a:prstGeom>
          <a:noFill/>
          <a:ln w="9525">
            <a:solidFill>
              <a:srgbClr val="F8FCFF"/>
            </a:solidFill>
            <a:round/>
            <a:headEnd/>
            <a:tailEnd/>
          </a:ln>
          <a:effectLst/>
        </p:spPr>
        <p:txBody>
          <a:bodyPr wrap="none" anchor="ctr"/>
          <a:lstStyle/>
          <a:p>
            <a:endParaRPr lang="en-US"/>
          </a:p>
        </p:txBody>
      </p:sp>
      <p:sp>
        <p:nvSpPr>
          <p:cNvPr id="303118" name="Text Box 14"/>
          <p:cNvSpPr txBox="1">
            <a:spLocks noChangeArrowheads="1"/>
          </p:cNvSpPr>
          <p:nvPr/>
        </p:nvSpPr>
        <p:spPr bwMode="auto">
          <a:xfrm>
            <a:off x="395288" y="4017963"/>
            <a:ext cx="1292225" cy="5492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Warhead for</a:t>
            </a:r>
            <a:br>
              <a:rPr lang="en-US" sz="1000" b="1">
                <a:solidFill>
                  <a:schemeClr val="tx1"/>
                </a:solidFill>
                <a:latin typeface="Helvetica" pitchFamily="48" charset="0"/>
              </a:rPr>
            </a:br>
            <a:r>
              <a:rPr lang="en-US" sz="1000" b="1">
                <a:solidFill>
                  <a:schemeClr val="tx1"/>
                </a:solidFill>
                <a:latin typeface="Helvetica" pitchFamily="48" charset="0"/>
              </a:rPr>
              <a:t>Polaris ballistic</a:t>
            </a:r>
            <a:br>
              <a:rPr lang="en-US" sz="1000" b="1">
                <a:solidFill>
                  <a:schemeClr val="tx1"/>
                </a:solidFill>
                <a:latin typeface="Helvetica" pitchFamily="48" charset="0"/>
              </a:rPr>
            </a:br>
            <a:r>
              <a:rPr lang="en-US" sz="1000" b="1">
                <a:solidFill>
                  <a:schemeClr val="tx1"/>
                </a:solidFill>
                <a:latin typeface="Helvetica" pitchFamily="48" charset="0"/>
              </a:rPr>
              <a:t>missile submarine</a:t>
            </a:r>
          </a:p>
        </p:txBody>
      </p:sp>
      <p:sp>
        <p:nvSpPr>
          <p:cNvPr id="303119" name="Text Box 15"/>
          <p:cNvSpPr txBox="1">
            <a:spLocks noChangeArrowheads="1"/>
          </p:cNvSpPr>
          <p:nvPr/>
        </p:nvSpPr>
        <p:spPr bwMode="auto">
          <a:xfrm>
            <a:off x="374650" y="5394325"/>
            <a:ext cx="1327150" cy="11588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Demonstrated</a:t>
            </a:r>
            <a:br>
              <a:rPr lang="en-US" sz="1000" b="1">
                <a:solidFill>
                  <a:schemeClr val="tx1"/>
                </a:solidFill>
                <a:latin typeface="Helvetica" pitchFamily="48" charset="0"/>
              </a:rPr>
            </a:br>
            <a:r>
              <a:rPr lang="en-US" sz="1000" b="1">
                <a:solidFill>
                  <a:schemeClr val="tx1"/>
                </a:solidFill>
                <a:latin typeface="Helvetica" pitchFamily="48" charset="0"/>
              </a:rPr>
              <a:t>primary and</a:t>
            </a:r>
            <a:br>
              <a:rPr lang="en-US" sz="1000" b="1">
                <a:solidFill>
                  <a:schemeClr val="tx1"/>
                </a:solidFill>
                <a:latin typeface="Helvetica" pitchFamily="48" charset="0"/>
              </a:rPr>
            </a:br>
            <a:r>
              <a:rPr lang="en-US" sz="1000" b="1">
                <a:solidFill>
                  <a:schemeClr val="tx1"/>
                </a:solidFill>
                <a:latin typeface="Helvetica" pitchFamily="48" charset="0"/>
              </a:rPr>
              <a:t>secondary design</a:t>
            </a:r>
            <a:br>
              <a:rPr lang="en-US" sz="1000" b="1">
                <a:solidFill>
                  <a:schemeClr val="tx1"/>
                </a:solidFill>
                <a:latin typeface="Helvetica" pitchFamily="48" charset="0"/>
              </a:rPr>
            </a:br>
            <a:r>
              <a:rPr lang="en-US" sz="1000" b="1">
                <a:solidFill>
                  <a:schemeClr val="tx1"/>
                </a:solidFill>
                <a:latin typeface="Helvetica" pitchFamily="48" charset="0"/>
              </a:rPr>
              <a:t>concepts that form</a:t>
            </a:r>
            <a:br>
              <a:rPr lang="en-US" sz="1000" b="1">
                <a:solidFill>
                  <a:schemeClr val="tx1"/>
                </a:solidFill>
                <a:latin typeface="Helvetica" pitchFamily="48" charset="0"/>
              </a:rPr>
            </a:br>
            <a:r>
              <a:rPr lang="en-US" sz="1000" b="1">
                <a:solidFill>
                  <a:schemeClr val="tx1"/>
                </a:solidFill>
                <a:latin typeface="Helvetica" pitchFamily="48" charset="0"/>
              </a:rPr>
              <a:t>the basis for</a:t>
            </a:r>
            <a:br>
              <a:rPr lang="en-US" sz="1000" b="1">
                <a:solidFill>
                  <a:schemeClr val="tx1"/>
                </a:solidFill>
                <a:latin typeface="Helvetica" pitchFamily="48" charset="0"/>
              </a:rPr>
            </a:br>
            <a:r>
              <a:rPr lang="en-US" sz="1000" b="1">
                <a:solidFill>
                  <a:schemeClr val="tx1"/>
                </a:solidFill>
                <a:latin typeface="Helvetica" pitchFamily="48" charset="0"/>
              </a:rPr>
              <a:t>all current</a:t>
            </a:r>
            <a:br>
              <a:rPr lang="en-US" sz="1000" b="1">
                <a:solidFill>
                  <a:schemeClr val="tx1"/>
                </a:solidFill>
                <a:latin typeface="Helvetica" pitchFamily="48" charset="0"/>
              </a:rPr>
            </a:br>
            <a:r>
              <a:rPr lang="en-US" sz="1000" b="1">
                <a:solidFill>
                  <a:schemeClr val="tx1"/>
                </a:solidFill>
                <a:latin typeface="Helvetica" pitchFamily="48" charset="0"/>
              </a:rPr>
              <a:t>U.S. warheads</a:t>
            </a:r>
          </a:p>
        </p:txBody>
      </p:sp>
      <p:sp>
        <p:nvSpPr>
          <p:cNvPr id="303120" name="Text Box 16"/>
          <p:cNvSpPr txBox="1">
            <a:spLocks noChangeArrowheads="1"/>
          </p:cNvSpPr>
          <p:nvPr/>
        </p:nvSpPr>
        <p:spPr bwMode="auto">
          <a:xfrm>
            <a:off x="1604963" y="3732213"/>
            <a:ext cx="1228725" cy="7016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Small, high yield-</a:t>
            </a:r>
            <a:br>
              <a:rPr lang="en-US" sz="1000" b="1">
                <a:solidFill>
                  <a:schemeClr val="tx1"/>
                </a:solidFill>
                <a:latin typeface="Helvetica" pitchFamily="48" charset="0"/>
              </a:rPr>
            </a:br>
            <a:r>
              <a:rPr lang="en-US" sz="1000" b="1">
                <a:solidFill>
                  <a:schemeClr val="tx1"/>
                </a:solidFill>
                <a:latin typeface="Helvetica" pitchFamily="48" charset="0"/>
              </a:rPr>
              <a:t>to-weight</a:t>
            </a:r>
            <a:br>
              <a:rPr lang="en-US" sz="1000" b="1">
                <a:solidFill>
                  <a:schemeClr val="tx1"/>
                </a:solidFill>
                <a:latin typeface="Helvetica" pitchFamily="48" charset="0"/>
              </a:rPr>
            </a:br>
            <a:r>
              <a:rPr lang="en-US" sz="1000" b="1">
                <a:solidFill>
                  <a:schemeClr val="tx1"/>
                </a:solidFill>
                <a:latin typeface="Helvetica" pitchFamily="48" charset="0"/>
              </a:rPr>
              <a:t>warheads for</a:t>
            </a:r>
            <a:br>
              <a:rPr lang="en-US" sz="1000" b="1">
                <a:solidFill>
                  <a:schemeClr val="tx1"/>
                </a:solidFill>
                <a:latin typeface="Helvetica" pitchFamily="48" charset="0"/>
              </a:rPr>
            </a:br>
            <a:r>
              <a:rPr lang="en-US" sz="1000" b="1">
                <a:solidFill>
                  <a:schemeClr val="tx1"/>
                </a:solidFill>
                <a:latin typeface="Helvetica" pitchFamily="48" charset="0"/>
              </a:rPr>
              <a:t>MIRVed systems</a:t>
            </a:r>
          </a:p>
        </p:txBody>
      </p:sp>
      <p:sp>
        <p:nvSpPr>
          <p:cNvPr id="303121" name="Text Box 17"/>
          <p:cNvSpPr txBox="1">
            <a:spLocks noChangeArrowheads="1"/>
          </p:cNvSpPr>
          <p:nvPr/>
        </p:nvSpPr>
        <p:spPr bwMode="auto">
          <a:xfrm>
            <a:off x="1687513" y="5067300"/>
            <a:ext cx="1052512" cy="5492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Intrinsically</a:t>
            </a:r>
            <a:br>
              <a:rPr lang="en-US" sz="1000" b="1">
                <a:solidFill>
                  <a:schemeClr val="tx1"/>
                </a:solidFill>
                <a:latin typeface="Helvetica" pitchFamily="48" charset="0"/>
              </a:rPr>
            </a:br>
            <a:r>
              <a:rPr lang="en-US" sz="1000" b="1">
                <a:solidFill>
                  <a:schemeClr val="tx1"/>
                </a:solidFill>
                <a:latin typeface="Helvetica" pitchFamily="48" charset="0"/>
              </a:rPr>
              <a:t>one-point safe</a:t>
            </a:r>
            <a:br>
              <a:rPr lang="en-US" sz="1000" b="1">
                <a:solidFill>
                  <a:schemeClr val="tx1"/>
                </a:solidFill>
                <a:latin typeface="Helvetica" pitchFamily="48" charset="0"/>
              </a:rPr>
            </a:br>
            <a:r>
              <a:rPr lang="en-US" sz="1000" b="1">
                <a:solidFill>
                  <a:schemeClr val="tx1"/>
                </a:solidFill>
                <a:latin typeface="Helvetica" pitchFamily="48" charset="0"/>
              </a:rPr>
              <a:t>designs</a:t>
            </a:r>
          </a:p>
        </p:txBody>
      </p:sp>
      <p:sp>
        <p:nvSpPr>
          <p:cNvPr id="303122" name="Text Box 18"/>
          <p:cNvSpPr txBox="1">
            <a:spLocks noChangeArrowheads="1"/>
          </p:cNvSpPr>
          <p:nvPr/>
        </p:nvSpPr>
        <p:spPr bwMode="auto">
          <a:xfrm>
            <a:off x="2825750" y="3040063"/>
            <a:ext cx="1108075" cy="3968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First battlefield</a:t>
            </a:r>
            <a:br>
              <a:rPr lang="en-US" sz="1000" b="1">
                <a:solidFill>
                  <a:schemeClr val="tx1"/>
                </a:solidFill>
                <a:latin typeface="Helvetica" pitchFamily="48" charset="0"/>
              </a:rPr>
            </a:br>
            <a:r>
              <a:rPr lang="en-US" sz="1000" b="1">
                <a:solidFill>
                  <a:schemeClr val="tx1"/>
                </a:solidFill>
                <a:latin typeface="Helvetica" pitchFamily="48" charset="0"/>
              </a:rPr>
              <a:t>neutron bombs</a:t>
            </a:r>
          </a:p>
        </p:txBody>
      </p:sp>
      <p:sp>
        <p:nvSpPr>
          <p:cNvPr id="303123" name="Text Box 19"/>
          <p:cNvSpPr txBox="1">
            <a:spLocks noChangeArrowheads="1"/>
          </p:cNvSpPr>
          <p:nvPr/>
        </p:nvSpPr>
        <p:spPr bwMode="auto">
          <a:xfrm>
            <a:off x="2782888" y="3552825"/>
            <a:ext cx="1185862" cy="5492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First successful</a:t>
            </a:r>
            <a:br>
              <a:rPr lang="en-US" sz="1000" b="1">
                <a:solidFill>
                  <a:schemeClr val="tx1"/>
                </a:solidFill>
                <a:latin typeface="Helvetica" pitchFamily="48" charset="0"/>
              </a:rPr>
            </a:br>
            <a:r>
              <a:rPr lang="en-US" sz="1000" b="1">
                <a:solidFill>
                  <a:schemeClr val="tx1"/>
                </a:solidFill>
                <a:latin typeface="Helvetica" pitchFamily="48" charset="0"/>
              </a:rPr>
              <a:t>nuclear test with</a:t>
            </a:r>
            <a:br>
              <a:rPr lang="en-US" sz="1000" b="1">
                <a:solidFill>
                  <a:schemeClr val="tx1"/>
                </a:solidFill>
                <a:latin typeface="Helvetica" pitchFamily="48" charset="0"/>
              </a:rPr>
            </a:br>
            <a:r>
              <a:rPr lang="en-US" sz="1000" b="1">
                <a:solidFill>
                  <a:schemeClr val="tx1"/>
                </a:solidFill>
                <a:latin typeface="Helvetica" pitchFamily="48" charset="0"/>
              </a:rPr>
              <a:t>insensitive HE</a:t>
            </a:r>
          </a:p>
        </p:txBody>
      </p:sp>
      <p:sp>
        <p:nvSpPr>
          <p:cNvPr id="303124" name="Text Box 20"/>
          <p:cNvSpPr txBox="1">
            <a:spLocks noChangeArrowheads="1"/>
          </p:cNvSpPr>
          <p:nvPr/>
        </p:nvSpPr>
        <p:spPr bwMode="auto">
          <a:xfrm>
            <a:off x="2865438" y="6191250"/>
            <a:ext cx="1023937" cy="3968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ABM warhead</a:t>
            </a:r>
            <a:br>
              <a:rPr lang="en-US" sz="1000" b="1">
                <a:solidFill>
                  <a:schemeClr val="tx1"/>
                </a:solidFill>
                <a:latin typeface="Helvetica" pitchFamily="48" charset="0"/>
              </a:rPr>
            </a:br>
            <a:r>
              <a:rPr lang="en-US" sz="1000" b="1">
                <a:solidFill>
                  <a:schemeClr val="tx1"/>
                </a:solidFill>
                <a:latin typeface="Helvetica" pitchFamily="48" charset="0"/>
              </a:rPr>
              <a:t>development</a:t>
            </a:r>
          </a:p>
        </p:txBody>
      </p:sp>
      <p:sp>
        <p:nvSpPr>
          <p:cNvPr id="303125" name="Text Box 21"/>
          <p:cNvSpPr txBox="1">
            <a:spLocks noChangeArrowheads="1"/>
          </p:cNvSpPr>
          <p:nvPr/>
        </p:nvSpPr>
        <p:spPr bwMode="auto">
          <a:xfrm>
            <a:off x="3929063" y="3327400"/>
            <a:ext cx="1298575" cy="2444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MX basing studies</a:t>
            </a:r>
          </a:p>
        </p:txBody>
      </p:sp>
      <p:sp>
        <p:nvSpPr>
          <p:cNvPr id="303126" name="Text Box 22"/>
          <p:cNvSpPr txBox="1">
            <a:spLocks noChangeArrowheads="1"/>
          </p:cNvSpPr>
          <p:nvPr/>
        </p:nvSpPr>
        <p:spPr bwMode="auto">
          <a:xfrm>
            <a:off x="3919538" y="4392613"/>
            <a:ext cx="1306512" cy="7016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IHE warheads with</a:t>
            </a:r>
            <a:br>
              <a:rPr lang="en-US" sz="1000" b="1">
                <a:solidFill>
                  <a:schemeClr val="tx1"/>
                </a:solidFill>
                <a:latin typeface="Helvetica" pitchFamily="48" charset="0"/>
              </a:rPr>
            </a:br>
            <a:r>
              <a:rPr lang="en-US" sz="1000" b="1">
                <a:solidFill>
                  <a:schemeClr val="tx1"/>
                </a:solidFill>
                <a:latin typeface="Helvetica" pitchFamily="48" charset="0"/>
              </a:rPr>
              <a:t>modern safety</a:t>
            </a:r>
            <a:br>
              <a:rPr lang="en-US" sz="1000" b="1">
                <a:solidFill>
                  <a:schemeClr val="tx1"/>
                </a:solidFill>
                <a:latin typeface="Helvetica" pitchFamily="48" charset="0"/>
              </a:rPr>
            </a:br>
            <a:r>
              <a:rPr lang="en-US" sz="1000" b="1">
                <a:solidFill>
                  <a:schemeClr val="tx1"/>
                </a:solidFill>
                <a:latin typeface="Helvetica" pitchFamily="48" charset="0"/>
              </a:rPr>
              <a:t>features (e.g., fire-</a:t>
            </a:r>
            <a:br>
              <a:rPr lang="en-US" sz="1000" b="1">
                <a:solidFill>
                  <a:schemeClr val="tx1"/>
                </a:solidFill>
                <a:latin typeface="Helvetica" pitchFamily="48" charset="0"/>
              </a:rPr>
            </a:br>
            <a:r>
              <a:rPr lang="en-US" sz="1000" b="1">
                <a:solidFill>
                  <a:schemeClr val="tx1"/>
                </a:solidFill>
                <a:latin typeface="Helvetica" pitchFamily="48" charset="0"/>
              </a:rPr>
              <a:t>resistant pits)</a:t>
            </a:r>
          </a:p>
        </p:txBody>
      </p:sp>
      <p:sp>
        <p:nvSpPr>
          <p:cNvPr id="303127" name="Text Box 23"/>
          <p:cNvSpPr txBox="1">
            <a:spLocks noChangeArrowheads="1"/>
          </p:cNvSpPr>
          <p:nvPr/>
        </p:nvSpPr>
        <p:spPr bwMode="auto">
          <a:xfrm>
            <a:off x="5230813" y="2541588"/>
            <a:ext cx="995362" cy="8540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Stockpile</a:t>
            </a:r>
            <a:br>
              <a:rPr lang="en-US" sz="1000" b="1">
                <a:solidFill>
                  <a:schemeClr val="tx1"/>
                </a:solidFill>
                <a:latin typeface="Helvetica" pitchFamily="48" charset="0"/>
              </a:rPr>
            </a:br>
            <a:r>
              <a:rPr lang="en-US" sz="1000" b="1">
                <a:solidFill>
                  <a:schemeClr val="tx1"/>
                </a:solidFill>
                <a:latin typeface="Helvetica" pitchFamily="48" charset="0"/>
              </a:rPr>
              <a:t>Stewardship</a:t>
            </a:r>
            <a:br>
              <a:rPr lang="en-US" sz="1000" b="1">
                <a:solidFill>
                  <a:schemeClr val="tx1"/>
                </a:solidFill>
                <a:latin typeface="Helvetica" pitchFamily="48" charset="0"/>
              </a:rPr>
            </a:br>
            <a:r>
              <a:rPr lang="en-US" sz="1000" b="1">
                <a:solidFill>
                  <a:schemeClr val="tx1"/>
                </a:solidFill>
                <a:latin typeface="Helvetica" pitchFamily="48" charset="0"/>
              </a:rPr>
              <a:t>concept</a:t>
            </a:r>
            <a:br>
              <a:rPr lang="en-US" sz="1000" b="1">
                <a:solidFill>
                  <a:schemeClr val="tx1"/>
                </a:solidFill>
                <a:latin typeface="Helvetica" pitchFamily="48" charset="0"/>
              </a:rPr>
            </a:br>
            <a:r>
              <a:rPr lang="en-US" sz="1000" b="1">
                <a:solidFill>
                  <a:schemeClr val="tx1"/>
                </a:solidFill>
                <a:latin typeface="Helvetica" pitchFamily="48" charset="0"/>
              </a:rPr>
              <a:t>developed by</a:t>
            </a:r>
            <a:br>
              <a:rPr lang="en-US" sz="1000" b="1">
                <a:solidFill>
                  <a:schemeClr val="tx1"/>
                </a:solidFill>
                <a:latin typeface="Helvetica" pitchFamily="48" charset="0"/>
              </a:rPr>
            </a:br>
            <a:r>
              <a:rPr lang="en-US" sz="1000" b="1">
                <a:solidFill>
                  <a:schemeClr val="tx1"/>
                </a:solidFill>
                <a:latin typeface="Helvetica" pitchFamily="48" charset="0"/>
              </a:rPr>
              <a:t>Labs/DOE</a:t>
            </a:r>
          </a:p>
        </p:txBody>
      </p:sp>
      <p:sp>
        <p:nvSpPr>
          <p:cNvPr id="303128" name="Text Box 24"/>
          <p:cNvSpPr txBox="1">
            <a:spLocks noChangeArrowheads="1"/>
          </p:cNvSpPr>
          <p:nvPr/>
        </p:nvSpPr>
        <p:spPr bwMode="auto">
          <a:xfrm>
            <a:off x="6459538" y="2266950"/>
            <a:ext cx="925512" cy="5492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First 3-D</a:t>
            </a:r>
            <a:br>
              <a:rPr lang="en-US" sz="1000" b="1">
                <a:solidFill>
                  <a:schemeClr val="tx1"/>
                </a:solidFill>
                <a:latin typeface="Helvetica" pitchFamily="48" charset="0"/>
              </a:rPr>
            </a:br>
            <a:r>
              <a:rPr lang="en-US" sz="1000" b="1">
                <a:solidFill>
                  <a:schemeClr val="tx1"/>
                </a:solidFill>
                <a:latin typeface="Helvetica" pitchFamily="48" charset="0"/>
              </a:rPr>
              <a:t>full warhead</a:t>
            </a:r>
            <a:br>
              <a:rPr lang="en-US" sz="1000" b="1">
                <a:solidFill>
                  <a:schemeClr val="tx1"/>
                </a:solidFill>
                <a:latin typeface="Helvetica" pitchFamily="48" charset="0"/>
              </a:rPr>
            </a:br>
            <a:r>
              <a:rPr lang="en-US" sz="1000" b="1">
                <a:solidFill>
                  <a:schemeClr val="tx1"/>
                </a:solidFill>
                <a:latin typeface="Helvetica" pitchFamily="48" charset="0"/>
              </a:rPr>
              <a:t>calculations</a:t>
            </a:r>
          </a:p>
        </p:txBody>
      </p:sp>
      <p:sp>
        <p:nvSpPr>
          <p:cNvPr id="303129" name="Text Box 25"/>
          <p:cNvSpPr txBox="1">
            <a:spLocks noChangeArrowheads="1"/>
          </p:cNvSpPr>
          <p:nvPr/>
        </p:nvSpPr>
        <p:spPr bwMode="auto">
          <a:xfrm>
            <a:off x="7496175" y="2006600"/>
            <a:ext cx="1249363" cy="3968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Meeting stockpile</a:t>
            </a:r>
            <a:br>
              <a:rPr lang="en-US" sz="1000" b="1">
                <a:solidFill>
                  <a:schemeClr val="tx1"/>
                </a:solidFill>
                <a:latin typeface="Helvetica" pitchFamily="48" charset="0"/>
              </a:rPr>
            </a:br>
            <a:r>
              <a:rPr lang="en-US" sz="1000" b="1">
                <a:solidFill>
                  <a:schemeClr val="tx1"/>
                </a:solidFill>
                <a:latin typeface="Helvetica" pitchFamily="48" charset="0"/>
              </a:rPr>
              <a:t>needs</a:t>
            </a:r>
          </a:p>
        </p:txBody>
      </p:sp>
      <p:sp>
        <p:nvSpPr>
          <p:cNvPr id="303130" name="Text Box 26"/>
          <p:cNvSpPr txBox="1">
            <a:spLocks noChangeArrowheads="1"/>
          </p:cNvSpPr>
          <p:nvPr/>
        </p:nvSpPr>
        <p:spPr bwMode="auto">
          <a:xfrm>
            <a:off x="6183313" y="5418138"/>
            <a:ext cx="1482725" cy="1006475"/>
          </a:xfrm>
          <a:prstGeom prst="rect">
            <a:avLst/>
          </a:prstGeom>
          <a:noFill/>
          <a:ln w="9525">
            <a:noFill/>
            <a:miter lim="800000"/>
            <a:headEnd/>
            <a:tailEnd/>
          </a:ln>
          <a:effectLst/>
        </p:spPr>
        <p:txBody>
          <a:bodyPr>
            <a:spAutoFit/>
          </a:bodyPr>
          <a:lstStyle/>
          <a:p>
            <a:pPr algn="ctr">
              <a:spcBef>
                <a:spcPct val="0"/>
              </a:spcBef>
            </a:pPr>
            <a:r>
              <a:rPr lang="en-US" sz="1000" b="1">
                <a:solidFill>
                  <a:schemeClr val="tx1"/>
                </a:solidFill>
                <a:latin typeface="Helvetica" pitchFamily="48" charset="0"/>
              </a:rPr>
              <a:t>Livermore will lead the design for the Reliable Replacement Warhead (RRW) project</a:t>
            </a:r>
          </a:p>
        </p:txBody>
      </p:sp>
      <p:sp>
        <p:nvSpPr>
          <p:cNvPr id="303131" name="Text Box 27"/>
          <p:cNvSpPr txBox="1">
            <a:spLocks noChangeArrowheads="1"/>
          </p:cNvSpPr>
          <p:nvPr/>
        </p:nvSpPr>
        <p:spPr bwMode="auto">
          <a:xfrm>
            <a:off x="7502525" y="4400550"/>
            <a:ext cx="1171575" cy="2444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NIF experiments</a:t>
            </a:r>
          </a:p>
        </p:txBody>
      </p:sp>
      <p:sp>
        <p:nvSpPr>
          <p:cNvPr id="303132" name="Text Box 28"/>
          <p:cNvSpPr txBox="1">
            <a:spLocks noChangeArrowheads="1"/>
          </p:cNvSpPr>
          <p:nvPr/>
        </p:nvSpPr>
        <p:spPr bwMode="auto">
          <a:xfrm>
            <a:off x="7410450" y="4964113"/>
            <a:ext cx="1190625" cy="396875"/>
          </a:xfrm>
          <a:prstGeom prst="rect">
            <a:avLst/>
          </a:prstGeom>
          <a:noFill/>
          <a:ln w="9525">
            <a:noFill/>
            <a:miter lim="800000"/>
            <a:headEnd/>
            <a:tailEnd/>
          </a:ln>
          <a:effectLst/>
        </p:spPr>
        <p:txBody>
          <a:bodyPr>
            <a:spAutoFit/>
          </a:bodyPr>
          <a:lstStyle/>
          <a:p>
            <a:pPr algn="ctr">
              <a:spcBef>
                <a:spcPct val="0"/>
              </a:spcBef>
            </a:pPr>
            <a:r>
              <a:rPr lang="en-US" sz="1000" b="1">
                <a:solidFill>
                  <a:schemeClr val="tx1"/>
                </a:solidFill>
                <a:latin typeface="Helvetica" pitchFamily="48" charset="0"/>
              </a:rPr>
              <a:t>Petaflop computing</a:t>
            </a:r>
          </a:p>
        </p:txBody>
      </p:sp>
      <p:sp>
        <p:nvSpPr>
          <p:cNvPr id="303133" name="Text Box 29"/>
          <p:cNvSpPr txBox="1">
            <a:spLocks noChangeArrowheads="1"/>
          </p:cNvSpPr>
          <p:nvPr/>
        </p:nvSpPr>
        <p:spPr bwMode="auto">
          <a:xfrm>
            <a:off x="631825" y="1255713"/>
            <a:ext cx="819150" cy="366712"/>
          </a:xfrm>
          <a:prstGeom prst="rect">
            <a:avLst/>
          </a:prstGeom>
          <a:noFill/>
          <a:ln w="9525">
            <a:noFill/>
            <a:miter lim="800000"/>
            <a:headEnd/>
            <a:tailEnd/>
          </a:ln>
          <a:effectLst/>
        </p:spPr>
        <p:txBody>
          <a:bodyPr wrap="none">
            <a:spAutoFit/>
          </a:bodyPr>
          <a:lstStyle/>
          <a:p>
            <a:pPr>
              <a:spcBef>
                <a:spcPct val="0"/>
              </a:spcBef>
            </a:pPr>
            <a:r>
              <a:rPr lang="en-US" sz="1800" b="1">
                <a:solidFill>
                  <a:schemeClr val="bg1"/>
                </a:solidFill>
                <a:latin typeface="Helvetica" pitchFamily="48" charset="0"/>
              </a:rPr>
              <a:t>1950s</a:t>
            </a:r>
          </a:p>
        </p:txBody>
      </p:sp>
      <p:sp>
        <p:nvSpPr>
          <p:cNvPr id="303134" name="Text Box 30"/>
          <p:cNvSpPr txBox="1">
            <a:spLocks noChangeArrowheads="1"/>
          </p:cNvSpPr>
          <p:nvPr/>
        </p:nvSpPr>
        <p:spPr bwMode="auto">
          <a:xfrm>
            <a:off x="1828800" y="1260475"/>
            <a:ext cx="819150" cy="366713"/>
          </a:xfrm>
          <a:prstGeom prst="rect">
            <a:avLst/>
          </a:prstGeom>
          <a:noFill/>
          <a:ln w="9525">
            <a:noFill/>
            <a:miter lim="800000"/>
            <a:headEnd/>
            <a:tailEnd/>
          </a:ln>
          <a:effectLst/>
        </p:spPr>
        <p:txBody>
          <a:bodyPr wrap="none">
            <a:spAutoFit/>
          </a:bodyPr>
          <a:lstStyle/>
          <a:p>
            <a:pPr>
              <a:spcBef>
                <a:spcPct val="0"/>
              </a:spcBef>
            </a:pPr>
            <a:r>
              <a:rPr lang="en-US" sz="1800" b="1">
                <a:solidFill>
                  <a:schemeClr val="bg1"/>
                </a:solidFill>
                <a:latin typeface="Helvetica" pitchFamily="48" charset="0"/>
              </a:rPr>
              <a:t>1960s</a:t>
            </a:r>
          </a:p>
        </p:txBody>
      </p:sp>
      <p:sp>
        <p:nvSpPr>
          <p:cNvPr id="303135" name="Text Box 31"/>
          <p:cNvSpPr txBox="1">
            <a:spLocks noChangeArrowheads="1"/>
          </p:cNvSpPr>
          <p:nvPr/>
        </p:nvSpPr>
        <p:spPr bwMode="auto">
          <a:xfrm>
            <a:off x="2992438" y="1257300"/>
            <a:ext cx="819150" cy="366713"/>
          </a:xfrm>
          <a:prstGeom prst="rect">
            <a:avLst/>
          </a:prstGeom>
          <a:noFill/>
          <a:ln w="9525">
            <a:noFill/>
            <a:miter lim="800000"/>
            <a:headEnd/>
            <a:tailEnd/>
          </a:ln>
          <a:effectLst/>
        </p:spPr>
        <p:txBody>
          <a:bodyPr wrap="none">
            <a:spAutoFit/>
          </a:bodyPr>
          <a:lstStyle/>
          <a:p>
            <a:pPr>
              <a:spcBef>
                <a:spcPct val="0"/>
              </a:spcBef>
            </a:pPr>
            <a:r>
              <a:rPr lang="en-US" sz="1800" b="1">
                <a:solidFill>
                  <a:schemeClr val="bg1"/>
                </a:solidFill>
                <a:latin typeface="Helvetica" pitchFamily="48" charset="0"/>
              </a:rPr>
              <a:t>1970s</a:t>
            </a:r>
          </a:p>
        </p:txBody>
      </p:sp>
      <p:sp>
        <p:nvSpPr>
          <p:cNvPr id="303136" name="Text Box 32"/>
          <p:cNvSpPr txBox="1">
            <a:spLocks noChangeArrowheads="1"/>
          </p:cNvSpPr>
          <p:nvPr/>
        </p:nvSpPr>
        <p:spPr bwMode="auto">
          <a:xfrm>
            <a:off x="4167188" y="1254125"/>
            <a:ext cx="819150" cy="366713"/>
          </a:xfrm>
          <a:prstGeom prst="rect">
            <a:avLst/>
          </a:prstGeom>
          <a:noFill/>
          <a:ln w="9525">
            <a:noFill/>
            <a:miter lim="800000"/>
            <a:headEnd/>
            <a:tailEnd/>
          </a:ln>
          <a:effectLst/>
        </p:spPr>
        <p:txBody>
          <a:bodyPr wrap="none">
            <a:spAutoFit/>
          </a:bodyPr>
          <a:lstStyle/>
          <a:p>
            <a:pPr>
              <a:spcBef>
                <a:spcPct val="0"/>
              </a:spcBef>
            </a:pPr>
            <a:r>
              <a:rPr lang="en-US" sz="1800" b="1">
                <a:solidFill>
                  <a:schemeClr val="bg1"/>
                </a:solidFill>
                <a:latin typeface="Helvetica" pitchFamily="48" charset="0"/>
              </a:rPr>
              <a:t>1980s</a:t>
            </a:r>
          </a:p>
        </p:txBody>
      </p:sp>
      <p:sp>
        <p:nvSpPr>
          <p:cNvPr id="303137" name="Text Box 33"/>
          <p:cNvSpPr txBox="1">
            <a:spLocks noChangeArrowheads="1"/>
          </p:cNvSpPr>
          <p:nvPr/>
        </p:nvSpPr>
        <p:spPr bwMode="auto">
          <a:xfrm>
            <a:off x="5341938" y="1250950"/>
            <a:ext cx="819150" cy="366713"/>
          </a:xfrm>
          <a:prstGeom prst="rect">
            <a:avLst/>
          </a:prstGeom>
          <a:noFill/>
          <a:ln w="9525">
            <a:noFill/>
            <a:miter lim="800000"/>
            <a:headEnd/>
            <a:tailEnd/>
          </a:ln>
          <a:effectLst/>
        </p:spPr>
        <p:txBody>
          <a:bodyPr wrap="none">
            <a:spAutoFit/>
          </a:bodyPr>
          <a:lstStyle/>
          <a:p>
            <a:pPr>
              <a:spcBef>
                <a:spcPct val="0"/>
              </a:spcBef>
            </a:pPr>
            <a:r>
              <a:rPr lang="en-US" sz="1800" b="1">
                <a:solidFill>
                  <a:schemeClr val="bg1"/>
                </a:solidFill>
                <a:latin typeface="Helvetica" pitchFamily="48" charset="0"/>
              </a:rPr>
              <a:t>1990s</a:t>
            </a:r>
          </a:p>
        </p:txBody>
      </p:sp>
      <p:sp>
        <p:nvSpPr>
          <p:cNvPr id="303138" name="Text Box 34"/>
          <p:cNvSpPr txBox="1">
            <a:spLocks noChangeArrowheads="1"/>
          </p:cNvSpPr>
          <p:nvPr/>
        </p:nvSpPr>
        <p:spPr bwMode="auto">
          <a:xfrm>
            <a:off x="6505575" y="1247775"/>
            <a:ext cx="819150" cy="366713"/>
          </a:xfrm>
          <a:prstGeom prst="rect">
            <a:avLst/>
          </a:prstGeom>
          <a:noFill/>
          <a:ln w="9525">
            <a:noFill/>
            <a:miter lim="800000"/>
            <a:headEnd/>
            <a:tailEnd/>
          </a:ln>
          <a:effectLst/>
        </p:spPr>
        <p:txBody>
          <a:bodyPr wrap="none">
            <a:spAutoFit/>
          </a:bodyPr>
          <a:lstStyle/>
          <a:p>
            <a:pPr>
              <a:spcBef>
                <a:spcPct val="0"/>
              </a:spcBef>
            </a:pPr>
            <a:r>
              <a:rPr lang="en-US" sz="1800" b="1">
                <a:solidFill>
                  <a:schemeClr val="bg1"/>
                </a:solidFill>
                <a:latin typeface="Helvetica" pitchFamily="48" charset="0"/>
              </a:rPr>
              <a:t>2000s</a:t>
            </a:r>
          </a:p>
        </p:txBody>
      </p:sp>
      <p:sp>
        <p:nvSpPr>
          <p:cNvPr id="303139" name="Text Box 35"/>
          <p:cNvSpPr txBox="1">
            <a:spLocks noChangeArrowheads="1"/>
          </p:cNvSpPr>
          <p:nvPr/>
        </p:nvSpPr>
        <p:spPr bwMode="auto">
          <a:xfrm>
            <a:off x="7669213" y="1244600"/>
            <a:ext cx="895350" cy="366713"/>
          </a:xfrm>
          <a:prstGeom prst="rect">
            <a:avLst/>
          </a:prstGeom>
          <a:noFill/>
          <a:ln w="9525">
            <a:noFill/>
            <a:miter lim="800000"/>
            <a:headEnd/>
            <a:tailEnd/>
          </a:ln>
          <a:effectLst/>
        </p:spPr>
        <p:txBody>
          <a:bodyPr wrap="none">
            <a:spAutoFit/>
          </a:bodyPr>
          <a:lstStyle/>
          <a:p>
            <a:pPr>
              <a:spcBef>
                <a:spcPct val="0"/>
              </a:spcBef>
            </a:pPr>
            <a:r>
              <a:rPr lang="en-US" sz="1800" b="1">
                <a:solidFill>
                  <a:schemeClr val="bg1"/>
                </a:solidFill>
                <a:latin typeface="Helvetica" pitchFamily="48" charset="0"/>
              </a:rPr>
              <a:t>Future</a:t>
            </a:r>
          </a:p>
        </p:txBody>
      </p:sp>
      <p:sp>
        <p:nvSpPr>
          <p:cNvPr id="303140" name="Line 36"/>
          <p:cNvSpPr>
            <a:spLocks noChangeShapeType="1"/>
          </p:cNvSpPr>
          <p:nvPr/>
        </p:nvSpPr>
        <p:spPr bwMode="auto">
          <a:xfrm flipV="1">
            <a:off x="471488" y="2149475"/>
            <a:ext cx="8053387" cy="4195763"/>
          </a:xfrm>
          <a:prstGeom prst="line">
            <a:avLst/>
          </a:prstGeom>
          <a:noFill/>
          <a:ln w="117475">
            <a:solidFill>
              <a:srgbClr val="0080FF">
                <a:alpha val="48000"/>
              </a:srgbClr>
            </a:solidFill>
            <a:round/>
            <a:headEnd/>
            <a:tailEnd type="triangle" w="med" len="med"/>
          </a:ln>
          <a:effectLst/>
        </p:spPr>
        <p:txBody>
          <a:bodyPr wrap="none" anchor="ctr"/>
          <a:lstStyle/>
          <a:p>
            <a:endParaRPr lang="en-US"/>
          </a:p>
        </p:txBody>
      </p:sp>
      <p:sp>
        <p:nvSpPr>
          <p:cNvPr id="303141" name="Text Box 37"/>
          <p:cNvSpPr txBox="1">
            <a:spLocks noChangeArrowheads="1"/>
          </p:cNvSpPr>
          <p:nvPr/>
        </p:nvSpPr>
        <p:spPr bwMode="auto">
          <a:xfrm>
            <a:off x="6321425" y="3451225"/>
            <a:ext cx="1292225" cy="854075"/>
          </a:xfrm>
          <a:prstGeom prst="rect">
            <a:avLst/>
          </a:prstGeom>
          <a:noFill/>
          <a:ln w="9525">
            <a:noFill/>
            <a:miter lim="800000"/>
            <a:headEnd/>
            <a:tailEnd/>
          </a:ln>
          <a:effectLst/>
        </p:spPr>
        <p:txBody>
          <a:bodyPr wrap="none">
            <a:spAutoFit/>
          </a:bodyPr>
          <a:lstStyle/>
          <a:p>
            <a:pPr algn="ctr">
              <a:spcBef>
                <a:spcPct val="0"/>
              </a:spcBef>
            </a:pPr>
            <a:r>
              <a:rPr lang="en-US" sz="1000" b="1">
                <a:solidFill>
                  <a:schemeClr val="tx1"/>
                </a:solidFill>
                <a:latin typeface="Helvetica" pitchFamily="48" charset="0"/>
              </a:rPr>
              <a:t>Certification of</a:t>
            </a:r>
            <a:br>
              <a:rPr lang="en-US" sz="1000" b="1">
                <a:solidFill>
                  <a:schemeClr val="tx1"/>
                </a:solidFill>
                <a:latin typeface="Helvetica" pitchFamily="48" charset="0"/>
              </a:rPr>
            </a:br>
            <a:r>
              <a:rPr lang="en-US" sz="1000" b="1">
                <a:solidFill>
                  <a:schemeClr val="tx1"/>
                </a:solidFill>
                <a:latin typeface="Helvetica" pitchFamily="48" charset="0"/>
              </a:rPr>
              <a:t>W87 life extension</a:t>
            </a:r>
            <a:br>
              <a:rPr lang="en-US" sz="1000" b="1">
                <a:solidFill>
                  <a:schemeClr val="tx1"/>
                </a:solidFill>
                <a:latin typeface="Helvetica" pitchFamily="48" charset="0"/>
              </a:rPr>
            </a:br>
            <a:r>
              <a:rPr lang="en-US" sz="1000" b="1">
                <a:solidFill>
                  <a:schemeClr val="tx1"/>
                </a:solidFill>
                <a:latin typeface="Helvetica" pitchFamily="48" charset="0"/>
              </a:rPr>
              <a:t>without</a:t>
            </a:r>
            <a:br>
              <a:rPr lang="en-US" sz="1000" b="1">
                <a:solidFill>
                  <a:schemeClr val="tx1"/>
                </a:solidFill>
                <a:latin typeface="Helvetica" pitchFamily="48" charset="0"/>
              </a:rPr>
            </a:br>
            <a:r>
              <a:rPr lang="en-US" sz="1000" b="1">
                <a:solidFill>
                  <a:schemeClr val="tx1"/>
                </a:solidFill>
                <a:latin typeface="Helvetica" pitchFamily="48" charset="0"/>
              </a:rPr>
              <a:t>underground</a:t>
            </a:r>
            <a:br>
              <a:rPr lang="en-US" sz="1000" b="1">
                <a:solidFill>
                  <a:schemeClr val="tx1"/>
                </a:solidFill>
                <a:latin typeface="Helvetica" pitchFamily="48" charset="0"/>
              </a:rPr>
            </a:br>
            <a:r>
              <a:rPr lang="en-US" sz="1000" b="1">
                <a:solidFill>
                  <a:schemeClr val="tx1"/>
                </a:solidFill>
                <a:latin typeface="Helvetica" pitchFamily="48" charset="0"/>
              </a:rPr>
              <a:t>testing</a:t>
            </a:r>
          </a:p>
        </p:txBody>
      </p:sp>
      <p:pic>
        <p:nvPicPr>
          <p:cNvPr id="303142" name="Picture 38" descr="8a"/>
          <p:cNvPicPr>
            <a:picLocks noChangeAspect="1" noChangeArrowheads="1"/>
          </p:cNvPicPr>
          <p:nvPr/>
        </p:nvPicPr>
        <p:blipFill>
          <a:blip r:embed="rId7" cstate="print"/>
          <a:srcRect/>
          <a:stretch>
            <a:fillRect/>
          </a:stretch>
        </p:blipFill>
        <p:spPr bwMode="auto">
          <a:xfrm>
            <a:off x="485775" y="2470150"/>
            <a:ext cx="1096963" cy="1504950"/>
          </a:xfrm>
          <a:prstGeom prst="rect">
            <a:avLst/>
          </a:prstGeom>
          <a:noFill/>
          <a:ln w="12700">
            <a:solidFill>
              <a:schemeClr val="tx1"/>
            </a:solidFill>
            <a:miter lim="800000"/>
            <a:headEnd/>
            <a:tailEnd/>
          </a:ln>
        </p:spPr>
      </p:pic>
      <p:pic>
        <p:nvPicPr>
          <p:cNvPr id="303143" name="Picture 39" descr="8b"/>
          <p:cNvPicPr>
            <a:picLocks noChangeAspect="1" noChangeArrowheads="1"/>
          </p:cNvPicPr>
          <p:nvPr/>
        </p:nvPicPr>
        <p:blipFill>
          <a:blip r:embed="rId8" cstate="print"/>
          <a:srcRect/>
          <a:stretch>
            <a:fillRect/>
          </a:stretch>
        </p:blipFill>
        <p:spPr bwMode="auto">
          <a:xfrm>
            <a:off x="1681163" y="2305050"/>
            <a:ext cx="1073150" cy="1330325"/>
          </a:xfrm>
          <a:prstGeom prst="rect">
            <a:avLst/>
          </a:prstGeom>
          <a:noFill/>
          <a:ln w="12700">
            <a:solidFill>
              <a:schemeClr val="tx1"/>
            </a:solidFill>
            <a:miter lim="800000"/>
            <a:headEnd/>
            <a:tailEnd/>
          </a:ln>
        </p:spPr>
      </p:pic>
      <p:pic>
        <p:nvPicPr>
          <p:cNvPr id="303144" name="Picture 40" descr="8c"/>
          <p:cNvPicPr>
            <a:picLocks noChangeAspect="1" noChangeArrowheads="1"/>
          </p:cNvPicPr>
          <p:nvPr/>
        </p:nvPicPr>
        <p:blipFill>
          <a:blip r:embed="rId9" cstate="print"/>
          <a:srcRect l="1517" t="2957" r="2206" b="1820"/>
          <a:stretch>
            <a:fillRect/>
          </a:stretch>
        </p:blipFill>
        <p:spPr bwMode="auto">
          <a:xfrm>
            <a:off x="2862263" y="1701800"/>
            <a:ext cx="1082675" cy="1298575"/>
          </a:xfrm>
          <a:prstGeom prst="rect">
            <a:avLst/>
          </a:prstGeom>
          <a:noFill/>
          <a:ln w="12700">
            <a:solidFill>
              <a:schemeClr val="tx1"/>
            </a:solidFill>
            <a:miter lim="800000"/>
            <a:headEnd/>
            <a:tailEnd/>
          </a:ln>
        </p:spPr>
      </p:pic>
      <p:pic>
        <p:nvPicPr>
          <p:cNvPr id="303145" name="Picture 41" descr="8h"/>
          <p:cNvPicPr>
            <a:picLocks noChangeAspect="1" noChangeArrowheads="1"/>
          </p:cNvPicPr>
          <p:nvPr/>
        </p:nvPicPr>
        <p:blipFill>
          <a:blip r:embed="rId10" cstate="print"/>
          <a:srcRect/>
          <a:stretch>
            <a:fillRect/>
          </a:stretch>
        </p:blipFill>
        <p:spPr bwMode="auto">
          <a:xfrm>
            <a:off x="6381750" y="4411663"/>
            <a:ext cx="1103313" cy="815975"/>
          </a:xfrm>
          <a:prstGeom prst="rect">
            <a:avLst/>
          </a:prstGeom>
          <a:noFill/>
          <a:ln w="12700">
            <a:solidFill>
              <a:schemeClr val="tx1"/>
            </a:solidFill>
            <a:miter lim="800000"/>
            <a:headEnd/>
            <a:tailEnd/>
          </a:ln>
        </p:spPr>
      </p:pic>
      <p:pic>
        <p:nvPicPr>
          <p:cNvPr id="303146" name="Picture 42" descr="8i"/>
          <p:cNvPicPr>
            <a:picLocks noChangeAspect="1" noChangeArrowheads="1"/>
          </p:cNvPicPr>
          <p:nvPr/>
        </p:nvPicPr>
        <p:blipFill>
          <a:blip r:embed="rId11" cstate="print"/>
          <a:srcRect/>
          <a:stretch>
            <a:fillRect/>
          </a:stretch>
        </p:blipFill>
        <p:spPr bwMode="auto">
          <a:xfrm>
            <a:off x="7594600" y="3087688"/>
            <a:ext cx="1030288" cy="1279525"/>
          </a:xfrm>
          <a:prstGeom prst="rect">
            <a:avLst/>
          </a:prstGeom>
          <a:noFill/>
          <a:ln w="12700">
            <a:solidFill>
              <a:schemeClr val="tx1"/>
            </a:solidFill>
            <a:miter lim="800000"/>
            <a:headEnd/>
            <a:tailEnd/>
          </a:ln>
        </p:spPr>
      </p:pic>
      <p:sp>
        <p:nvSpPr>
          <p:cNvPr id="303147" name="Rectangle 43"/>
          <p:cNvSpPr>
            <a:spLocks noGrp="1" noChangeArrowheads="1"/>
          </p:cNvSpPr>
          <p:nvPr>
            <p:ph type="title"/>
          </p:nvPr>
        </p:nvSpPr>
        <p:spPr>
          <a:xfrm>
            <a:off x="228600" y="228600"/>
            <a:ext cx="7858125" cy="769938"/>
          </a:xfrm>
          <a:noFill/>
          <a:ln/>
        </p:spPr>
        <p:txBody>
          <a:bodyPr anchor="ctr"/>
          <a:lstStyle/>
          <a:p>
            <a:r>
              <a:rPr lang="en-US" sz="2800" dirty="0">
                <a:latin typeface="Arial" charset="0"/>
              </a:rPr>
              <a:t>LLNL’s hallmark is innovation: </a:t>
            </a:r>
            <a:br>
              <a:rPr lang="en-US" sz="2800" dirty="0">
                <a:latin typeface="Arial" charset="0"/>
              </a:rPr>
            </a:br>
            <a:r>
              <a:rPr lang="en-US" sz="2800" dirty="0">
                <a:latin typeface="Arial" charset="0"/>
              </a:rPr>
              <a:t>         A History of the modern nuclear weapon</a:t>
            </a:r>
            <a:endParaRPr lang="en-US" dirty="0"/>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1646238" y="1049338"/>
            <a:ext cx="5838825" cy="5197475"/>
            <a:chOff x="2058951" y="1566863"/>
            <a:chExt cx="5038798" cy="4448577"/>
          </a:xfrm>
        </p:grpSpPr>
        <p:sp>
          <p:nvSpPr>
            <p:cNvPr id="22" name="Oval 3"/>
            <p:cNvSpPr>
              <a:spLocks noChangeArrowheads="1"/>
            </p:cNvSpPr>
            <p:nvPr/>
          </p:nvSpPr>
          <p:spPr bwMode="auto">
            <a:xfrm>
              <a:off x="3206750" y="1566863"/>
              <a:ext cx="2743200" cy="2743200"/>
            </a:xfrm>
            <a:prstGeom prst="ellipse">
              <a:avLst/>
            </a:prstGeom>
            <a:gradFill flip="none" rotWithShape="1">
              <a:gsLst>
                <a:gs pos="21000">
                  <a:srgbClr val="FFC000">
                    <a:alpha val="40000"/>
                  </a:srgbClr>
                </a:gs>
                <a:gs pos="100000">
                  <a:srgbClr val="FFFFFF">
                    <a:alpha val="40000"/>
                  </a:srgbClr>
                </a:gs>
              </a:gsLst>
              <a:path path="circle">
                <a:fillToRect l="100000" t="100000"/>
              </a:path>
              <a:tileRect r="-100000" b="-100000"/>
            </a:gradFill>
            <a:ln w="3175">
              <a:solidFill>
                <a:schemeClr val="bg1">
                  <a:lumMod val="95000"/>
                </a:schemeClr>
              </a:solidFill>
              <a:round/>
              <a:headEnd/>
              <a:tailEnd/>
            </a:ln>
            <a:effectLst>
              <a:outerShdw blurRad="50800" dist="38100" dir="2700000" algn="tl" rotWithShape="0">
                <a:prstClr val="black">
                  <a:alpha val="40000"/>
                </a:prstClr>
              </a:outerShdw>
            </a:effectLst>
            <a:scene3d>
              <a:camera prst="orthographicFront"/>
              <a:lightRig rig="threePt" dir="t"/>
            </a:scene3d>
            <a:sp3d prstMaterial="matte">
              <a:bevelT h="38100"/>
            </a:sp3d>
          </p:spPr>
          <p:txBody>
            <a:bodyPr wrap="none" anchor="ctr"/>
            <a:lstStyle/>
            <a:p>
              <a:pPr algn="ctr" eaLnBrk="0" hangingPunct="0">
                <a:defRPr/>
              </a:pPr>
              <a:endParaRPr lang="en-US" sz="2000" dirty="0">
                <a:latin typeface="Arial Narrow" pitchFamily="-107" charset="0"/>
                <a:ea typeface="ＭＳ Ｐゴシック" pitchFamily="1" charset="-128"/>
                <a:cs typeface="+mn-cs"/>
              </a:endParaRPr>
            </a:p>
            <a:p>
              <a:pPr algn="ctr" eaLnBrk="0" hangingPunct="0">
                <a:defRPr/>
              </a:pPr>
              <a:endParaRPr lang="en-US" sz="2000" dirty="0">
                <a:latin typeface="Arial Narrow" pitchFamily="-107" charset="0"/>
                <a:ea typeface="ＭＳ Ｐゴシック" pitchFamily="1" charset="-128"/>
                <a:cs typeface="+mn-cs"/>
              </a:endParaRPr>
            </a:p>
            <a:p>
              <a:pPr algn="ctr" eaLnBrk="0" hangingPunct="0">
                <a:defRPr/>
              </a:pPr>
              <a:endParaRPr lang="en-US" sz="1800" dirty="0">
                <a:latin typeface="Arial Narrow" pitchFamily="-107" charset="0"/>
                <a:ea typeface="ＭＳ Ｐゴシック" pitchFamily="1" charset="-128"/>
                <a:cs typeface="+mn-cs"/>
              </a:endParaRPr>
            </a:p>
            <a:p>
              <a:pPr algn="ctr" eaLnBrk="0" hangingPunct="0">
                <a:defRPr/>
              </a:pPr>
              <a:endParaRPr lang="en-US" sz="1800" dirty="0">
                <a:latin typeface="Arial Narrow" pitchFamily="-107" charset="0"/>
                <a:ea typeface="ＭＳ Ｐゴシック" pitchFamily="1" charset="-128"/>
                <a:cs typeface="+mn-cs"/>
              </a:endParaRPr>
            </a:p>
            <a:p>
              <a:pPr algn="ctr" eaLnBrk="0" hangingPunct="0">
                <a:defRPr/>
              </a:pPr>
              <a:endParaRPr lang="en-US" sz="1800" dirty="0">
                <a:latin typeface="Arial Narrow" pitchFamily="-107" charset="0"/>
                <a:ea typeface="ＭＳ Ｐゴシック" pitchFamily="1" charset="-128"/>
                <a:cs typeface="+mn-cs"/>
              </a:endParaRPr>
            </a:p>
            <a:p>
              <a:pPr algn="ctr" eaLnBrk="0" hangingPunct="0">
                <a:defRPr/>
              </a:pPr>
              <a:endParaRPr lang="en-US" sz="1800" dirty="0">
                <a:latin typeface="Arial Narrow" pitchFamily="-107" charset="0"/>
                <a:ea typeface="ＭＳ Ｐゴシック" pitchFamily="1" charset="-128"/>
                <a:cs typeface="+mn-cs"/>
              </a:endParaRPr>
            </a:p>
          </p:txBody>
        </p:sp>
        <p:sp>
          <p:nvSpPr>
            <p:cNvPr id="23" name="Oval 5"/>
            <p:cNvSpPr>
              <a:spLocks noChangeArrowheads="1"/>
            </p:cNvSpPr>
            <p:nvPr/>
          </p:nvSpPr>
          <p:spPr bwMode="auto">
            <a:xfrm>
              <a:off x="2058951" y="3272240"/>
              <a:ext cx="2743200" cy="2743200"/>
            </a:xfrm>
            <a:prstGeom prst="ellipse">
              <a:avLst/>
            </a:prstGeom>
            <a:gradFill flip="none" rotWithShape="1">
              <a:gsLst>
                <a:gs pos="42000">
                  <a:srgbClr val="92D050">
                    <a:alpha val="30000"/>
                  </a:srgbClr>
                </a:gs>
                <a:gs pos="100000">
                  <a:srgbClr val="FFFFFF">
                    <a:alpha val="30000"/>
                  </a:srgbClr>
                </a:gs>
              </a:gsLst>
              <a:path path="circle">
                <a:fillToRect l="100000" t="100000"/>
              </a:path>
              <a:tileRect r="-100000" b="-100000"/>
            </a:gradFill>
            <a:ln w="3175">
              <a:solidFill>
                <a:schemeClr val="bg1">
                  <a:lumMod val="95000"/>
                </a:schemeClr>
              </a:solidFill>
              <a:round/>
              <a:headEnd/>
              <a:tailEnd/>
            </a:ln>
            <a:effectLst>
              <a:outerShdw blurRad="50800" dist="38100" dir="2700000" algn="tl" rotWithShape="0">
                <a:prstClr val="black">
                  <a:alpha val="40000"/>
                </a:prstClr>
              </a:outerShdw>
            </a:effectLst>
            <a:scene3d>
              <a:camera prst="orthographicFront"/>
              <a:lightRig rig="threePt" dir="t"/>
            </a:scene3d>
            <a:sp3d prstMaterial="matte">
              <a:bevelT h="38100"/>
            </a:sp3d>
          </p:spPr>
          <p:txBody>
            <a:bodyPr lIns="0" tIns="0" rIns="0" bIns="0" anchor="ctr"/>
            <a:lstStyle/>
            <a:p>
              <a:pPr eaLnBrk="0" hangingPunct="0">
                <a:defRPr/>
              </a:pPr>
              <a:endParaRPr lang="en-US" sz="2000" dirty="0">
                <a:latin typeface="Arial Narrow" pitchFamily="-107" charset="0"/>
                <a:ea typeface="ＭＳ Ｐゴシック" pitchFamily="1" charset="-128"/>
                <a:cs typeface="+mn-cs"/>
              </a:endParaRPr>
            </a:p>
          </p:txBody>
        </p:sp>
        <p:sp>
          <p:nvSpPr>
            <p:cNvPr id="24" name="Oval 6"/>
            <p:cNvSpPr>
              <a:spLocks noChangeArrowheads="1"/>
            </p:cNvSpPr>
            <p:nvPr/>
          </p:nvSpPr>
          <p:spPr bwMode="auto">
            <a:xfrm>
              <a:off x="4354549" y="3272240"/>
              <a:ext cx="2743200" cy="2743200"/>
            </a:xfrm>
            <a:prstGeom prst="ellipse">
              <a:avLst/>
            </a:prstGeom>
            <a:gradFill flip="none" rotWithShape="1">
              <a:gsLst>
                <a:gs pos="46000">
                  <a:srgbClr val="00B0F0">
                    <a:alpha val="30000"/>
                  </a:srgbClr>
                </a:gs>
                <a:gs pos="100000">
                  <a:srgbClr val="FFFFFF">
                    <a:alpha val="30000"/>
                  </a:srgbClr>
                </a:gs>
              </a:gsLst>
              <a:path path="circle">
                <a:fillToRect l="100000" t="100000"/>
              </a:path>
              <a:tileRect r="-100000" b="-100000"/>
            </a:gradFill>
            <a:ln w="3175">
              <a:solidFill>
                <a:schemeClr val="bg1">
                  <a:lumMod val="95000"/>
                </a:schemeClr>
              </a:solidFill>
              <a:round/>
              <a:headEnd/>
              <a:tailEnd/>
            </a:ln>
            <a:effectLst>
              <a:outerShdw blurRad="50800" dist="38100" dir="2700000" algn="tl" rotWithShape="0">
                <a:prstClr val="black">
                  <a:alpha val="40000"/>
                </a:prstClr>
              </a:outerShdw>
            </a:effectLst>
            <a:scene3d>
              <a:camera prst="orthographicFront"/>
              <a:lightRig rig="threePt" dir="t"/>
            </a:scene3d>
            <a:sp3d prstMaterial="matte">
              <a:bevelT h="38100"/>
            </a:sp3d>
          </p:spPr>
          <p:txBody>
            <a:bodyPr anchor="ctr"/>
            <a:lstStyle/>
            <a:p>
              <a:pPr algn="r" eaLnBrk="0" hangingPunct="0">
                <a:defRPr/>
              </a:pPr>
              <a:endParaRPr lang="en-US" sz="2000" dirty="0">
                <a:latin typeface="Arial Narrow" pitchFamily="-107" charset="0"/>
                <a:ea typeface="ＭＳ Ｐゴシック" pitchFamily="1" charset="-128"/>
                <a:cs typeface="+mn-cs"/>
              </a:endParaRPr>
            </a:p>
          </p:txBody>
        </p:sp>
      </p:grpSp>
      <p:sp>
        <p:nvSpPr>
          <p:cNvPr id="54" name="Rectangle 2"/>
          <p:cNvSpPr>
            <a:spLocks noGrp="1" noChangeArrowheads="1"/>
          </p:cNvSpPr>
          <p:nvPr>
            <p:ph type="title"/>
          </p:nvPr>
        </p:nvSpPr>
        <p:spPr>
          <a:xfrm>
            <a:off x="457200" y="142876"/>
            <a:ext cx="8305800" cy="609600"/>
          </a:xfrm>
        </p:spPr>
        <p:txBody>
          <a:bodyPr/>
          <a:lstStyle/>
          <a:p>
            <a:pPr eaLnBrk="1" fontAlgn="auto" hangingPunct="1">
              <a:lnSpc>
                <a:spcPct val="85000"/>
              </a:lnSpc>
              <a:spcAft>
                <a:spcPts val="0"/>
              </a:spcAft>
              <a:defRPr/>
            </a:pPr>
            <a:r>
              <a:rPr lang="en-US" sz="3200" dirty="0" smtClean="0"/>
              <a:t>Major LLNL R&amp;D facilities</a:t>
            </a:r>
            <a:endParaRPr kumimoji="1" lang="en-US" sz="3200" dirty="0"/>
          </a:p>
        </p:txBody>
      </p:sp>
      <p:pic>
        <p:nvPicPr>
          <p:cNvPr id="36" name="Picture 5" descr="RD6"/>
          <p:cNvPicPr>
            <a:picLocks noChangeAspect="1" noChangeArrowheads="1"/>
          </p:cNvPicPr>
          <p:nvPr/>
        </p:nvPicPr>
        <p:blipFill>
          <a:blip r:embed="rId3" cstate="print"/>
          <a:srcRect/>
          <a:stretch>
            <a:fillRect/>
          </a:stretch>
        </p:blipFill>
        <p:spPr bwMode="auto">
          <a:xfrm>
            <a:off x="2846388" y="4013200"/>
            <a:ext cx="3225800" cy="1828800"/>
          </a:xfrm>
          <a:prstGeom prst="rect">
            <a:avLst/>
          </a:prstGeom>
          <a:noFill/>
          <a:ln w="0" cap="flat" cmpd="sng" algn="ctr">
            <a:solidFill>
              <a:srgbClr val="B3B3B3"/>
            </a:solidFill>
            <a:prstDash val="solid"/>
            <a:miter lim="800000"/>
            <a:headEnd type="none" w="med" len="med"/>
            <a:tailEnd type="none" w="med" len="med"/>
          </a:ln>
          <a:effectLst>
            <a:outerShdw blurRad="50800" dist="38100" dir="2700000" algn="tl" rotWithShape="0">
              <a:prstClr val="black">
                <a:alpha val="40000"/>
              </a:prstClr>
            </a:outerShdw>
          </a:effectLst>
        </p:spPr>
      </p:pic>
      <p:pic>
        <p:nvPicPr>
          <p:cNvPr id="37" name="Picture 2" descr="C:\Documents and Settings\sjoberg3\Desktop\heaf2.jpg"/>
          <p:cNvPicPr>
            <a:picLocks noChangeAspect="1" noChangeArrowheads="1"/>
          </p:cNvPicPr>
          <p:nvPr/>
        </p:nvPicPr>
        <p:blipFill>
          <a:blip r:embed="rId4" cstate="print"/>
          <a:srcRect l="8945"/>
          <a:stretch>
            <a:fillRect/>
          </a:stretch>
        </p:blipFill>
        <p:spPr bwMode="auto">
          <a:xfrm>
            <a:off x="6253163" y="3694113"/>
            <a:ext cx="2744787" cy="1785937"/>
          </a:xfrm>
          <a:prstGeom prst="rect">
            <a:avLst/>
          </a:prstGeom>
          <a:noFill/>
          <a:ln w="0" cap="flat" cmpd="sng" algn="ctr">
            <a:solidFill>
              <a:srgbClr val="B3B3B3"/>
            </a:solidFill>
            <a:prstDash val="solid"/>
            <a:miter lim="800000"/>
            <a:headEnd type="none" w="med" len="med"/>
            <a:tailEnd type="none" w="med" len="med"/>
          </a:ln>
          <a:effectLst>
            <a:outerShdw blurRad="50800" dist="38100" dir="2700000" algn="tl" rotWithShape="0">
              <a:prstClr val="black">
                <a:alpha val="40000"/>
              </a:prstClr>
            </a:outerShdw>
          </a:effectLst>
        </p:spPr>
      </p:pic>
      <p:sp>
        <p:nvSpPr>
          <p:cNvPr id="13319" name="Rectangle 10"/>
          <p:cNvSpPr>
            <a:spLocks noChangeArrowheads="1"/>
          </p:cNvSpPr>
          <p:nvPr/>
        </p:nvSpPr>
        <p:spPr bwMode="auto">
          <a:xfrm>
            <a:off x="144463" y="5394325"/>
            <a:ext cx="2527300" cy="303213"/>
          </a:xfrm>
          <a:prstGeom prst="rect">
            <a:avLst/>
          </a:prstGeom>
          <a:noFill/>
          <a:ln w="9525">
            <a:noFill/>
            <a:miter lim="800000"/>
            <a:headEnd/>
            <a:tailEnd/>
          </a:ln>
        </p:spPr>
        <p:txBody>
          <a:bodyPr anchor="ctr"/>
          <a:lstStyle/>
          <a:p>
            <a:pPr algn="ctr" eaLnBrk="0" hangingPunct="0"/>
            <a:r>
              <a:rPr lang="en-US" sz="1400"/>
              <a:t>National Ignition Facility</a:t>
            </a:r>
          </a:p>
        </p:txBody>
      </p:sp>
      <p:sp>
        <p:nvSpPr>
          <p:cNvPr id="13320" name="Rectangle 12"/>
          <p:cNvSpPr>
            <a:spLocks noChangeArrowheads="1"/>
          </p:cNvSpPr>
          <p:nvPr/>
        </p:nvSpPr>
        <p:spPr bwMode="auto">
          <a:xfrm>
            <a:off x="6253163" y="5572125"/>
            <a:ext cx="2762250" cy="288925"/>
          </a:xfrm>
          <a:prstGeom prst="rect">
            <a:avLst/>
          </a:prstGeom>
          <a:noFill/>
          <a:ln w="9525">
            <a:noFill/>
            <a:miter lim="800000"/>
            <a:headEnd/>
            <a:tailEnd/>
          </a:ln>
        </p:spPr>
        <p:txBody>
          <a:bodyPr anchor="ctr"/>
          <a:lstStyle/>
          <a:p>
            <a:pPr algn="ctr" eaLnBrk="0" hangingPunct="0"/>
            <a:r>
              <a:rPr lang="en-US" sz="1400"/>
              <a:t>High Explosives Application Facility</a:t>
            </a:r>
          </a:p>
        </p:txBody>
      </p:sp>
      <p:sp>
        <p:nvSpPr>
          <p:cNvPr id="13321" name="Rectangle 11"/>
          <p:cNvSpPr>
            <a:spLocks noChangeArrowheads="1"/>
          </p:cNvSpPr>
          <p:nvPr/>
        </p:nvSpPr>
        <p:spPr bwMode="auto">
          <a:xfrm>
            <a:off x="2855913" y="5846763"/>
            <a:ext cx="3225800" cy="457200"/>
          </a:xfrm>
          <a:prstGeom prst="rect">
            <a:avLst/>
          </a:prstGeom>
          <a:noFill/>
          <a:ln w="9525">
            <a:noFill/>
            <a:miter lim="800000"/>
            <a:headEnd/>
            <a:tailEnd/>
          </a:ln>
        </p:spPr>
        <p:txBody>
          <a:bodyPr anchor="ctr"/>
          <a:lstStyle/>
          <a:p>
            <a:pPr algn="ctr" eaLnBrk="0" hangingPunct="0"/>
            <a:r>
              <a:rPr lang="en-US" sz="1400"/>
              <a:t>High Performance Computing and</a:t>
            </a:r>
            <a:br>
              <a:rPr lang="en-US" sz="1400"/>
            </a:br>
            <a:r>
              <a:rPr lang="en-US" sz="1400"/>
              <a:t>Simulation Facility</a:t>
            </a:r>
          </a:p>
        </p:txBody>
      </p:sp>
      <p:sp>
        <p:nvSpPr>
          <p:cNvPr id="13322" name="Rectangle 12"/>
          <p:cNvSpPr>
            <a:spLocks noChangeArrowheads="1"/>
          </p:cNvSpPr>
          <p:nvPr/>
        </p:nvSpPr>
        <p:spPr bwMode="auto">
          <a:xfrm>
            <a:off x="884238" y="1174750"/>
            <a:ext cx="3592512" cy="322263"/>
          </a:xfrm>
          <a:prstGeom prst="rect">
            <a:avLst/>
          </a:prstGeom>
          <a:noFill/>
          <a:ln w="9525">
            <a:noFill/>
            <a:miter lim="800000"/>
            <a:headEnd/>
            <a:tailEnd/>
          </a:ln>
        </p:spPr>
        <p:txBody>
          <a:bodyPr anchor="ctr"/>
          <a:lstStyle/>
          <a:p>
            <a:pPr algn="ctr" eaLnBrk="0" hangingPunct="0"/>
            <a:r>
              <a:rPr lang="en-US" sz="1400"/>
              <a:t>Center for Accelerator Mass Spectrometry</a:t>
            </a:r>
          </a:p>
        </p:txBody>
      </p:sp>
      <p:sp>
        <p:nvSpPr>
          <p:cNvPr id="13323" name="Rectangle 9"/>
          <p:cNvSpPr>
            <a:spLocks noChangeArrowheads="1"/>
          </p:cNvSpPr>
          <p:nvPr/>
        </p:nvSpPr>
        <p:spPr bwMode="auto">
          <a:xfrm>
            <a:off x="4972050" y="1255713"/>
            <a:ext cx="2476500" cy="317500"/>
          </a:xfrm>
          <a:prstGeom prst="rect">
            <a:avLst/>
          </a:prstGeom>
          <a:noFill/>
          <a:ln w="9525">
            <a:noFill/>
            <a:miter lim="800000"/>
            <a:headEnd/>
            <a:tailEnd/>
          </a:ln>
        </p:spPr>
        <p:txBody>
          <a:bodyPr anchor="b"/>
          <a:lstStyle/>
          <a:p>
            <a:pPr algn="ctr" eaLnBrk="0" hangingPunct="0"/>
            <a:r>
              <a:rPr lang="en-US" sz="1400"/>
              <a:t>Forensic Science Center</a:t>
            </a:r>
          </a:p>
        </p:txBody>
      </p:sp>
      <p:pic>
        <p:nvPicPr>
          <p:cNvPr id="2050" name="Picture 2"/>
          <p:cNvPicPr>
            <a:picLocks noChangeAspect="1" noChangeArrowheads="1"/>
          </p:cNvPicPr>
          <p:nvPr/>
        </p:nvPicPr>
        <p:blipFill>
          <a:blip r:embed="rId5" cstate="print"/>
          <a:srcRect/>
          <a:stretch>
            <a:fillRect/>
          </a:stretch>
        </p:blipFill>
        <p:spPr bwMode="auto">
          <a:xfrm>
            <a:off x="5262563" y="1566863"/>
            <a:ext cx="1897062" cy="1936750"/>
          </a:xfrm>
          <a:prstGeom prst="rect">
            <a:avLst/>
          </a:prstGeom>
          <a:noFill/>
          <a:ln w="0" cap="flat" cmpd="sng" algn="ctr">
            <a:solidFill>
              <a:srgbClr val="B3B3B3"/>
            </a:solidFill>
            <a:prstDash val="solid"/>
            <a:miter lim="800000"/>
            <a:headEnd type="none" w="med" len="med"/>
            <a:tailEnd type="none" w="med" len="med"/>
          </a:ln>
          <a:effectLst>
            <a:outerShdw blurRad="50800" dist="38100" dir="2700000" algn="tl" rotWithShape="0">
              <a:prstClr val="black">
                <a:alpha val="40000"/>
              </a:prstClr>
            </a:outerShdw>
          </a:effectLst>
        </p:spPr>
      </p:pic>
      <p:pic>
        <p:nvPicPr>
          <p:cNvPr id="2052" name="Picture 4" descr="http://farm4.static.flickr.com/3388/3419106904_4370f1d1fb.jpg"/>
          <p:cNvPicPr>
            <a:picLocks noChangeAspect="1" noChangeArrowheads="1"/>
          </p:cNvPicPr>
          <p:nvPr/>
        </p:nvPicPr>
        <p:blipFill>
          <a:blip r:embed="rId6" cstate="print"/>
          <a:srcRect/>
          <a:stretch>
            <a:fillRect/>
          </a:stretch>
        </p:blipFill>
        <p:spPr bwMode="auto">
          <a:xfrm>
            <a:off x="1454150" y="1566863"/>
            <a:ext cx="2384425" cy="1936750"/>
          </a:xfrm>
          <a:prstGeom prst="rect">
            <a:avLst/>
          </a:prstGeom>
          <a:noFill/>
          <a:ln w="0" cap="flat" cmpd="sng" algn="ctr">
            <a:solidFill>
              <a:srgbClr val="B3B3B3"/>
            </a:solidFill>
            <a:prstDash val="solid"/>
            <a:miter lim="800000"/>
            <a:headEnd type="none" w="med" len="med"/>
            <a:tailEnd type="none" w="med" len="med"/>
          </a:ln>
          <a:effectLst>
            <a:outerShdw blurRad="50800" dist="38100" dir="2700000" algn="tl" rotWithShape="0">
              <a:prstClr val="black">
                <a:alpha val="40000"/>
              </a:prstClr>
            </a:outerShdw>
          </a:effectLst>
        </p:spPr>
      </p:pic>
      <p:pic>
        <p:nvPicPr>
          <p:cNvPr id="1026" name="Picture 2"/>
          <p:cNvPicPr>
            <a:picLocks noChangeAspect="1" noChangeArrowheads="1"/>
          </p:cNvPicPr>
          <p:nvPr/>
        </p:nvPicPr>
        <p:blipFill>
          <a:blip r:embed="rId7" cstate="print"/>
          <a:srcRect/>
          <a:stretch>
            <a:fillRect/>
          </a:stretch>
        </p:blipFill>
        <p:spPr bwMode="auto">
          <a:xfrm>
            <a:off x="128588" y="3697288"/>
            <a:ext cx="2533650" cy="1682750"/>
          </a:xfrm>
          <a:prstGeom prst="rect">
            <a:avLst/>
          </a:prstGeom>
          <a:noFill/>
          <a:ln w="0" cap="flat" cmpd="sng" algn="ctr">
            <a:solidFill>
              <a:srgbClr val="B3B3B3"/>
            </a:solidFill>
            <a:prstDash val="solid"/>
            <a:miter lim="800000"/>
            <a:headEnd type="none" w="med" len="med"/>
            <a:tailEnd type="none" w="med" len="med"/>
          </a:ln>
          <a:effectLst>
            <a:outerShdw blurRad="50800" dist="38100" dir="2700000" algn="tl" rotWithShape="0">
              <a:prstClr val="black">
                <a:alpha val="40000"/>
              </a:prstClr>
            </a:outerShdw>
          </a:effectLst>
        </p:spPr>
      </p:pic>
      <p:pic>
        <p:nvPicPr>
          <p:cNvPr id="18" name="Picture 8" descr="RD5"/>
          <p:cNvPicPr>
            <a:picLocks noChangeAspect="1" noChangeArrowheads="1"/>
          </p:cNvPicPr>
          <p:nvPr/>
        </p:nvPicPr>
        <p:blipFill>
          <a:blip r:embed="rId8" cstate="print"/>
          <a:srcRect r="1317"/>
          <a:stretch>
            <a:fillRect/>
          </a:stretch>
        </p:blipFill>
        <p:spPr bwMode="auto">
          <a:xfrm>
            <a:off x="2955925" y="3716338"/>
            <a:ext cx="1616075" cy="1005241"/>
          </a:xfrm>
          <a:prstGeom prst="rect">
            <a:avLst/>
          </a:prstGeom>
          <a:noFill/>
          <a:ln w="12700">
            <a:solidFill>
              <a:srgbClr val="000000"/>
            </a:solidFill>
            <a:miter lim="800000"/>
            <a:headEnd/>
            <a:tailEnd/>
          </a:ln>
          <a:effectLst>
            <a:outerShdw dist="35921" dir="2700000" algn="ctr" rotWithShape="0">
              <a:srgbClr val="808080"/>
            </a:outerShdw>
          </a:effectLst>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ample_All_Lab-arial_narrow">
  <a:themeElements>
    <a:clrScheme name="Sample_All_Lab-arial_narr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ample_All_Lab-arial_narrow">
      <a:majorFont>
        <a:latin typeface="Arial Narrow"/>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400" b="0" i="0" u="none" strike="noStrike" cap="none" normalizeH="0" baseline="0" smtClean="0">
            <a:ln>
              <a:noFill/>
            </a:ln>
            <a:solidFill>
              <a:srgbClr val="0039A6"/>
            </a:solidFill>
            <a:effectLst/>
            <a:latin typeface="Impact" pitchFamily="34" charset="0"/>
            <a:ea typeface="ＭＳ Ｐゴシック" pitchFamily="48"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400" b="0" i="0" u="none" strike="noStrike" cap="none" normalizeH="0" baseline="0" smtClean="0">
            <a:ln>
              <a:noFill/>
            </a:ln>
            <a:solidFill>
              <a:srgbClr val="0039A6"/>
            </a:solidFill>
            <a:effectLst/>
            <a:latin typeface="Impact" pitchFamily="34" charset="0"/>
            <a:ea typeface="ＭＳ Ｐゴシック" pitchFamily="48" charset="-128"/>
          </a:defRPr>
        </a:defPPr>
      </a:lstStyle>
    </a:lnDef>
  </a:objectDefaults>
  <a:extraClrSchemeLst>
    <a:extraClrScheme>
      <a:clrScheme name="Sample_All_Lab-arial_narr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ample_All_Lab-arial_narro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ample_All_Lab-arial_narro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ample_All_Lab-arial_narro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ample_All_Lab-arial_narro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ample_All_Lab-arial_narro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ample_All_Lab-arial_narrow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ample_All_Lab-arial_narro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ample_All_Lab-arial_narro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ample_All_Lab-arial_narro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ample_All_Lab-arial_narro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ample_All_Lab-arial_narro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HD:Users:tegge2:Desktop:Sample_All_Lab-arial_narrow.pot</Template>
  <TotalTime>2796</TotalTime>
  <Words>2260</Words>
  <Application>Microsoft Office PowerPoint</Application>
  <PresentationFormat>On-screen Show (4:3)</PresentationFormat>
  <Paragraphs>435</Paragraphs>
  <Slides>35</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Sample_All_Lab-arial_narrow</vt:lpstr>
      <vt:lpstr>Chart</vt:lpstr>
      <vt:lpstr>Slide 1</vt:lpstr>
      <vt:lpstr>LLNL Vision: National Security in a Global Context</vt:lpstr>
      <vt:lpstr>LLNL’s approach is to look for integrated system solutions</vt:lpstr>
      <vt:lpstr>Physical attributes of LLNL sites</vt:lpstr>
      <vt:lpstr>LLNL Organizational Model</vt:lpstr>
      <vt:lpstr>Slide 6</vt:lpstr>
      <vt:lpstr>National security activities dominate LLNL’s budget of (approximately) $1.5 Billion</vt:lpstr>
      <vt:lpstr>LLNL’s hallmark is innovation:           A History of the modern nuclear weapon</vt:lpstr>
      <vt:lpstr>Major LLNL R&amp;D facilities</vt:lpstr>
      <vt:lpstr>The success of Stockpile Stewardship has required dramatic improvements in scientific tools</vt:lpstr>
      <vt:lpstr>Slide 11</vt:lpstr>
      <vt:lpstr>The DOE/NNSA - IBM - LLNL partnership maintains a strong position in advanced computing resources</vt:lpstr>
      <vt:lpstr>Slide 13</vt:lpstr>
      <vt:lpstr>End-to-end technical solutions are the hallmark of  our nonproliferation and homeland security activities</vt:lpstr>
      <vt:lpstr>LLNL provides key 24/7 operational  capabilities for the nation</vt:lpstr>
      <vt:lpstr>The quality LLNL technology is validated by the R&amp;D 100 Awards competition - Six in 2010</vt:lpstr>
      <vt:lpstr> Now Hiring MS and PhD Level New Grads and Students</vt:lpstr>
      <vt:lpstr>Engagement in wide spectrum of energy and environmental issues </vt:lpstr>
      <vt:lpstr>LLNL-developed technologies are strengthening global and homeland security</vt:lpstr>
      <vt:lpstr>Broad scientific and technical capabilities</vt:lpstr>
      <vt:lpstr>LLNL Scientific and Engineering Workforce</vt:lpstr>
      <vt:lpstr>Engineering is a matrixed organization that provides people, technology, processes, and infrastructure to LLNL programs</vt:lpstr>
      <vt:lpstr>LLNL program needs dominate Engineering’s  workforce planning</vt:lpstr>
      <vt:lpstr>Slide 24</vt:lpstr>
      <vt:lpstr>Engineering has five Technology Focus Areas</vt:lpstr>
      <vt:lpstr>Energy Manipulation Focus Area</vt:lpstr>
      <vt:lpstr>Engineering Simulation Focus Area</vt:lpstr>
      <vt:lpstr>Micro- and Nano Devices and Structures Focus Area</vt:lpstr>
      <vt:lpstr>Measurement Technologies Focus Area</vt:lpstr>
      <vt:lpstr>Knowledge and Inference Systems Focus Area</vt:lpstr>
      <vt:lpstr>Engineering has three Centers of Excellence</vt:lpstr>
      <vt:lpstr>Engineering has three Centers of Excellence (continued)</vt:lpstr>
      <vt:lpstr>Slide 33</vt:lpstr>
      <vt:lpstr>PAD Diversity Metrics – Utilization%</vt:lpstr>
      <vt:lpstr>Contact Information</vt:lpstr>
    </vt:vector>
  </TitlesOfParts>
  <Company>TID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TID</dc:creator>
  <cp:lastModifiedBy>smith80</cp:lastModifiedBy>
  <cp:revision>163</cp:revision>
  <cp:lastPrinted>2007-11-15T00:06:03Z</cp:lastPrinted>
  <dcterms:created xsi:type="dcterms:W3CDTF">2007-09-27T18:15:37Z</dcterms:created>
  <dcterms:modified xsi:type="dcterms:W3CDTF">2010-11-09T16:29:11Z</dcterms:modified>
</cp:coreProperties>
</file>